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5"/>
  </p:notesMasterIdLst>
  <p:handoutMasterIdLst>
    <p:handoutMasterId r:id="rId16"/>
  </p:handoutMasterIdLst>
  <p:sldIdLst>
    <p:sldId id="410" r:id="rId5"/>
    <p:sldId id="383" r:id="rId6"/>
    <p:sldId id="409" r:id="rId7"/>
    <p:sldId id="389" r:id="rId8"/>
    <p:sldId id="391" r:id="rId9"/>
    <p:sldId id="408" r:id="rId10"/>
    <p:sldId id="397" r:id="rId11"/>
    <p:sldId id="406" r:id="rId12"/>
    <p:sldId id="404" r:id="rId13"/>
    <p:sldId id="39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98" autoAdjust="0"/>
    <p:restoredTop sz="96327" autoAdjust="0"/>
  </p:normalViewPr>
  <p:slideViewPr>
    <p:cSldViewPr snapToGrid="0">
      <p:cViewPr varScale="1">
        <p:scale>
          <a:sx n="89" d="100"/>
          <a:sy n="89" d="100"/>
        </p:scale>
        <p:origin x="355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xmlns="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433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248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77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759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5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26C18C3-ED25-DD4B-BA72-24932D54DE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xmlns="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xmlns="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xmlns="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A69706A2-3726-FE4E-B923-E75D485978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CF555767-B3D8-BD57-1D42-7F6E1E6689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xmlns="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xmlns="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xmlns="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xmlns="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E66081BA-9135-73B1-DCE5-77FD12431F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xmlns="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C97D5AF2-684A-4A8D-3D82-B57D7AC446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xmlns="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xmlns="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E66081BA-9135-73B1-DCE5-77FD12431F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xmlns="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xmlns="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xmlns="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E66081BA-9135-73B1-DCE5-77FD12431F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26C18C3-ED25-DD4B-BA72-24932D54DE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xmlns="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xmlns="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xmlns="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xmlns="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58B149C6-5AAC-B8E5-5411-EA38821F67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806C6F65-35CD-D64B-992A-0C1C1E0038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xmlns="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xmlns="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xmlns="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xmlns="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xmlns="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xmlns="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xmlns="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xmlns="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79826C1-7A52-DA25-F422-EE62DED7D1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xmlns="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xmlns="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96BA398-1ED2-1FCA-63B9-8915A8C7A5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xmlns="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29169ED6-4B82-6844-119F-AC15CDF2D3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C57F1500-1A16-D1EF-4F0C-030852B291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D07A0BE-3890-193E-9439-F294E61A71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xmlns="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xmlns="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xmlns="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xmlns="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xmlns="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26C18C3-ED25-DD4B-BA72-24932D54DE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xmlns="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xmlns="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xmlns="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A69706A2-3726-FE4E-B923-E75D485978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xmlns="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C97D5AF2-684A-4A8D-3D82-B57D7AC4467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xmlns="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xmlns="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xmlns="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xmlns="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E66081BA-9135-73B1-DCE5-77FD12431F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42E558A9-6DD6-E21D-3A8F-6707E1DD19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xmlns="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xmlns="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xmlns="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xmlns="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xmlns="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xmlns="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E66081BA-9135-73B1-DCE5-77FD12431F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xmlns="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xmlns="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xmlns="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xmlns="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E66081BA-9135-73B1-DCE5-77FD12431F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xmlns="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xmlns="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xmlns="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fincult.info/article/chto-delat-s-povrezhdennimi-dengami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888DE12-A8C7-9B29-7BAB-4028AE0CCF11}"/>
              </a:ext>
            </a:extLst>
          </p:cNvPr>
          <p:cNvSpPr txBox="1"/>
          <p:nvPr/>
        </p:nvSpPr>
        <p:spPr>
          <a:xfrm>
            <a:off x="2855343" y="1064928"/>
            <a:ext cx="93366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</a:rPr>
              <a:t>«</a:t>
            </a:r>
            <a:r>
              <a:rPr lang="ru-RU" sz="6000" spc="100" dirty="0">
                <a:solidFill>
                  <a:schemeClr val="bg1"/>
                </a:solidFill>
                <a:latin typeface="Hauss"/>
              </a:rPr>
              <a:t>Проверка подлинности </a:t>
            </a:r>
            <a:r>
              <a:rPr lang="ru-RU" sz="6000" spc="100" dirty="0">
                <a:solidFill>
                  <a:schemeClr val="bg1"/>
                </a:solidFill>
                <a:latin typeface="Hauss"/>
              </a:rPr>
              <a:t>денег»</a:t>
            </a:r>
            <a:endParaRPr lang="x-none" sz="6000" spc="100" dirty="0">
              <a:solidFill>
                <a:schemeClr val="bg1"/>
              </a:solidFill>
              <a:latin typeface="Haus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F1D92-B6B8-2908-B63A-855812C05627}"/>
              </a:ext>
            </a:extLst>
          </p:cNvPr>
          <p:cNvSpPr txBox="1"/>
          <p:nvPr/>
        </p:nvSpPr>
        <p:spPr>
          <a:xfrm>
            <a:off x="5218363" y="252796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x-none" dirty="0"/>
          </a:p>
        </p:txBody>
      </p:sp>
      <p:sp>
        <p:nvSpPr>
          <p:cNvPr id="9" name="Заголовок 3">
            <a:extLst>
              <a:ext uri="{FF2B5EF4-FFF2-40B4-BE49-F238E27FC236}">
                <a16:creationId xmlns:a16="http://schemas.microsoft.com/office/drawing/2014/main" xmlns="" id="{F06DBAEC-0FA1-5E00-548C-A8296844BC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5154" y="2527968"/>
            <a:ext cx="5486400" cy="3291840"/>
          </a:xfrm>
        </p:spPr>
        <p:txBody>
          <a:bodyPr/>
          <a:lstStyle/>
          <a:p>
            <a:r>
              <a:rPr lang="ru-RU" sz="2500" b="0" dirty="0">
                <a:latin typeface="Hauss"/>
                <a:ea typeface="+mn-ea"/>
                <a:cs typeface="+mn-cs"/>
              </a:rPr>
              <a:t>Выполнила:</a:t>
            </a:r>
            <a:br>
              <a:rPr lang="ru-RU" sz="2500" b="0" dirty="0">
                <a:latin typeface="Hauss"/>
                <a:ea typeface="+mn-ea"/>
                <a:cs typeface="+mn-cs"/>
              </a:rPr>
            </a:br>
            <a:r>
              <a:rPr lang="ru-RU" sz="2500" b="0" dirty="0">
                <a:latin typeface="Hauss"/>
                <a:ea typeface="+mn-ea"/>
                <a:cs typeface="+mn-cs"/>
              </a:rPr>
              <a:t>студентка гр. 31ПД-21В2</a:t>
            </a:r>
            <a:br>
              <a:rPr lang="ru-RU" sz="2500" b="0" dirty="0">
                <a:latin typeface="Hauss"/>
                <a:ea typeface="+mn-ea"/>
                <a:cs typeface="+mn-cs"/>
              </a:rPr>
            </a:br>
            <a:r>
              <a:rPr lang="ru-RU" sz="2500" b="0" dirty="0">
                <a:latin typeface="Hauss"/>
                <a:ea typeface="+mn-ea"/>
                <a:cs typeface="+mn-cs"/>
              </a:rPr>
              <a:t>Джабраилова Амалия </a:t>
            </a:r>
            <a:r>
              <a:rPr lang="ru-RU" sz="2500" b="0" dirty="0" err="1">
                <a:latin typeface="Hauss"/>
                <a:ea typeface="+mn-ea"/>
                <a:cs typeface="+mn-cs"/>
              </a:rPr>
              <a:t>Заминовна</a:t>
            </a:r>
            <a:r>
              <a:rPr lang="ru-RU" sz="2500" b="0" dirty="0">
                <a:latin typeface="Hauss"/>
                <a:ea typeface="+mn-ea"/>
                <a:cs typeface="+mn-cs"/>
              </a:rPr>
              <a:t> </a:t>
            </a:r>
            <a:endParaRPr lang="x-none" sz="2500" b="0" dirty="0">
              <a:latin typeface="Hauss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B921657-6C59-43CA-D478-6A23A907E710}"/>
              </a:ext>
            </a:extLst>
          </p:cNvPr>
          <p:cNvSpPr txBox="1"/>
          <p:nvPr/>
        </p:nvSpPr>
        <p:spPr>
          <a:xfrm>
            <a:off x="5368758" y="252796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x-none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D7A62F0-E3BC-F609-7FA2-F508753A2033}"/>
              </a:ext>
            </a:extLst>
          </p:cNvPr>
          <p:cNvSpPr txBox="1"/>
          <p:nvPr/>
        </p:nvSpPr>
        <p:spPr>
          <a:xfrm>
            <a:off x="5552573" y="2661652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ru-RU" dirty="0"/>
              <a:t>Спасибо за внимание!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ru-RU" dirty="0"/>
              <a:t>Как проверить подлинность денег</a:t>
            </a:r>
            <a:endParaRPr lang="en-US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88DE3DE3-AFB0-C276-70FF-3559AC37A35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8791" y="2622430"/>
            <a:ext cx="6409427" cy="36485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500" b="0" i="0" u="none" strike="noStrike" dirty="0">
                <a:solidFill>
                  <a:schemeClr val="bg1"/>
                </a:solidFill>
                <a:effectLst/>
                <a:latin typeface="Hauss"/>
              </a:rPr>
              <a:t>Самый надежный способ отличить подлинные банкноты от фальшивок — отнести их на экспертизу в банк. Это бесплатно, но не всегда возможно. </a:t>
            </a:r>
            <a:endParaRPr lang="ru-RU" sz="2500" b="0" i="0" u="none" strike="noStrike" dirty="0" smtClean="0">
              <a:solidFill>
                <a:schemeClr val="bg1"/>
              </a:solidFill>
              <a:effectLst/>
              <a:latin typeface="Hauss"/>
            </a:endParaRPr>
          </a:p>
          <a:p>
            <a:pPr marL="0" indent="0" algn="just">
              <a:buNone/>
            </a:pPr>
            <a:r>
              <a:rPr lang="ru-RU" sz="2500" b="0" i="0" u="none" strike="noStrike" dirty="0" smtClean="0">
                <a:solidFill>
                  <a:schemeClr val="bg1"/>
                </a:solidFill>
                <a:effectLst/>
                <a:latin typeface="Hauss"/>
              </a:rPr>
              <a:t>Бывают </a:t>
            </a:r>
            <a:r>
              <a:rPr lang="ru-RU" sz="2500" b="0" i="0" u="none" strike="noStrike" dirty="0">
                <a:solidFill>
                  <a:schemeClr val="bg1"/>
                </a:solidFill>
                <a:effectLst/>
                <a:latin typeface="Hauss"/>
              </a:rPr>
              <a:t>ситуации, когда время не ждет и надо проверить деньги самостоятельно. Разберемся, в каких случаях нужно проявить особую бдительность и как распознать подделки.</a:t>
            </a:r>
            <a:endParaRPr lang="x-none" sz="2500" dirty="0">
              <a:solidFill>
                <a:schemeClr val="bg1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E9B4345-037A-9696-EBBA-22A86E762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472" y="3743158"/>
            <a:ext cx="4640579" cy="276438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F6A0443-A8B7-8D06-30C3-E2663949EFDC}"/>
              </a:ext>
            </a:extLst>
          </p:cNvPr>
          <p:cNvSpPr txBox="1"/>
          <p:nvPr/>
        </p:nvSpPr>
        <p:spPr>
          <a:xfrm>
            <a:off x="5184942" y="252796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9C37279A-330D-886F-340D-494A5005E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9" y="-768684"/>
            <a:ext cx="5477479" cy="2573421"/>
          </a:xfrm>
        </p:spPr>
        <p:txBody>
          <a:bodyPr/>
          <a:lstStyle/>
          <a:p>
            <a:r>
              <a:rPr lang="ru-RU" sz="4500" dirty="0" smtClean="0"/>
              <a:t/>
            </a:r>
            <a:br>
              <a:rPr lang="ru-RU" sz="4500" dirty="0" smtClean="0"/>
            </a:br>
            <a:r>
              <a:rPr lang="ru-RU" sz="4500" dirty="0"/>
              <a:t/>
            </a:r>
            <a:br>
              <a:rPr lang="ru-RU" sz="4500" dirty="0"/>
            </a:br>
            <a:r>
              <a:rPr lang="ru-RU" sz="3600" dirty="0" smtClean="0"/>
              <a:t>Когда </a:t>
            </a:r>
            <a:r>
              <a:rPr lang="ru-RU" sz="3600" dirty="0"/>
              <a:t>и где </a:t>
            </a:r>
            <a:r>
              <a:rPr lang="ru-RU" sz="3600" dirty="0" smtClean="0"/>
              <a:t>не стоит </a:t>
            </a:r>
            <a:r>
              <a:rPr lang="ru-RU" sz="3600" dirty="0"/>
              <a:t>проверять деньги?</a:t>
            </a: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AA87284-3B6F-261C-59BD-759CFD4FFA62}"/>
              </a:ext>
            </a:extLst>
          </p:cNvPr>
          <p:cNvSpPr txBox="1"/>
          <p:nvPr/>
        </p:nvSpPr>
        <p:spPr>
          <a:xfrm>
            <a:off x="6309359" y="1804737"/>
            <a:ext cx="5301796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500" b="0" i="0" u="none" strike="noStrike" dirty="0">
                <a:effectLst/>
                <a:latin typeface="Hauss"/>
              </a:rPr>
              <a:t>Там, где нет специальных приборов проверки подлинности банкнот: в маленьком магазинчике, киоске, кафе, на рынке, неизвестной заправке</a:t>
            </a:r>
            <a:r>
              <a:rPr lang="ru-RU" sz="2300" b="0" i="0" u="none" strike="noStrike" dirty="0">
                <a:effectLst/>
                <a:latin typeface="Hauss"/>
              </a:rPr>
              <a:t>.</a:t>
            </a:r>
            <a:endParaRPr lang="x-none" sz="23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2EAFA9E-28A3-71BB-8D48-1B4FBAA25A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642" y="755316"/>
            <a:ext cx="5588000" cy="534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72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45E93DD3-2894-788C-01BB-C020D0C627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4263"/>
            <a:ext cx="12192000" cy="614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87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ru-RU" dirty="0"/>
              <a:t>Как проверить деньги без </a:t>
            </a:r>
            <a:r>
              <a:rPr lang="ru-RU" dirty="0" smtClean="0"/>
              <a:t>специальных приборов</a:t>
            </a:r>
            <a:r>
              <a:rPr lang="ru-RU" dirty="0"/>
              <a:t>?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1783080"/>
            <a:ext cx="7810500" cy="3700462"/>
          </a:xfrm>
        </p:spPr>
        <p:txBody>
          <a:bodyPr>
            <a:noAutofit/>
          </a:bodyPr>
          <a:lstStyle/>
          <a:p>
            <a:r>
              <a:rPr lang="ru-RU" sz="1800" dirty="0">
                <a:effectLst/>
              </a:rPr>
              <a:t>Переливающийся герб Хабаровска: при наклоне купюры по нему перекатывается яркая блестящая полоса.</a:t>
            </a:r>
          </a:p>
          <a:p>
            <a:r>
              <a:rPr lang="ru-RU" sz="1800" dirty="0">
                <a:effectLst/>
              </a:rPr>
              <a:t>Дополнительный водяной знак — портрет Н. Н. Муравьева-Амурского.</a:t>
            </a:r>
          </a:p>
          <a:p>
            <a:r>
              <a:rPr lang="ru-RU" sz="1800" dirty="0">
                <a:effectLst/>
              </a:rPr>
              <a:t>Переливающаяся защитная нить на лицевой стороне: при наклоне банкноты отдельные цифры числа 5 000 «пританцовывают».</a:t>
            </a:r>
          </a:p>
          <a:p>
            <a:r>
              <a:rPr lang="ru-RU" sz="1800" dirty="0">
                <a:effectLst/>
              </a:rPr>
              <a:t>Красные и зеленые муаровые полосы на однотонном поле, заметные при наклоне.</a:t>
            </a:r>
          </a:p>
          <a:p>
            <a:r>
              <a:rPr lang="ru-RU" sz="1800" dirty="0" err="1">
                <a:effectLst/>
              </a:rPr>
              <a:t>Микроперфорация</a:t>
            </a:r>
            <a:r>
              <a:rPr lang="ru-RU" sz="1800" dirty="0">
                <a:effectLst/>
              </a:rPr>
              <a:t>, которую видно на просвет: ниже герба Хабаровска можно разглядеть ряды </a:t>
            </a:r>
            <a:r>
              <a:rPr lang="ru-RU" sz="1800" dirty="0" err="1">
                <a:effectLst/>
              </a:rPr>
              <a:t>микроотверстий</a:t>
            </a:r>
            <a:r>
              <a:rPr lang="ru-RU" sz="1800" dirty="0">
                <a:effectLst/>
              </a:rPr>
              <a:t> в виде числа 5 000.</a:t>
            </a:r>
          </a:p>
          <a:p>
            <a:r>
              <a:rPr lang="ru-RU" sz="1800" dirty="0">
                <a:effectLst/>
              </a:rPr>
              <a:t>Рельефные штрихи по краям и эмблема Банка России, выпуклые на ощупь.</a:t>
            </a:r>
          </a:p>
          <a:p>
            <a:r>
              <a:rPr lang="ru-RU" sz="1800" dirty="0">
                <a:effectLst/>
              </a:rPr>
              <a:t>Серийный номер банкноты с цифрами разной высоты: цифры номера в левой части купюры плавно увеличиваются слева направо.</a:t>
            </a:r>
            <a:r>
              <a:rPr lang="ru-RU" sz="1800" dirty="0"/>
              <a:t/>
            </a:r>
            <a:br>
              <a:rPr lang="ru-RU" sz="1800" dirty="0"/>
            </a:br>
            <a:endParaRPr lang="en-US" sz="180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C78CEA4F-D72A-C069-6A51-328B103CA0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xmlns="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xmlns="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ru-RU" dirty="0"/>
              <a:t>Интересный факт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097449-5B72-ADA0-3B2D-1CBC160D6B9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5202591" cy="3597470"/>
          </a:xfrm>
        </p:spPr>
        <p:txBody>
          <a:bodyPr>
            <a:normAutofit lnSpcReduction="10000"/>
          </a:bodyPr>
          <a:lstStyle/>
          <a:p>
            <a:r>
              <a:rPr lang="ru-RU" sz="2700" dirty="0">
                <a:solidFill>
                  <a:srgbClr val="000000"/>
                </a:solidFill>
                <a:highlight>
                  <a:srgbClr val="FFFFFF"/>
                </a:highlight>
                <a:latin typeface="Hauss"/>
              </a:rPr>
              <a:t> </a:t>
            </a:r>
            <a:r>
              <a:rPr lang="ru-RU" sz="2700" dirty="0" smtClean="0">
                <a:solidFill>
                  <a:srgbClr val="000000"/>
                </a:solidFill>
                <a:highlight>
                  <a:srgbClr val="FFFFFF"/>
                </a:highlight>
                <a:latin typeface="Hauss"/>
              </a:rPr>
              <a:t>Д</a:t>
            </a:r>
            <a:r>
              <a:rPr lang="ru-RU" sz="2700" b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аже </a:t>
            </a:r>
            <a:r>
              <a:rPr lang="ru-RU" sz="2700" b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монеты больших номиналов имеют защитные признаки — скрытые изображения. </a:t>
            </a:r>
            <a:endParaRPr lang="ru-RU" sz="2700" b="0" u="none" strike="noStrike" dirty="0" smtClean="0">
              <a:solidFill>
                <a:srgbClr val="000000"/>
              </a:solidFill>
              <a:effectLst/>
              <a:highlight>
                <a:srgbClr val="FFFFFF"/>
              </a:highlight>
              <a:latin typeface="Hauss"/>
            </a:endParaRPr>
          </a:p>
          <a:p>
            <a:r>
              <a:rPr lang="ru-RU" sz="2700" b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Например</a:t>
            </a:r>
            <a:r>
              <a:rPr lang="ru-RU" sz="2700" b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, на 10-рублевой монете внутри цифры ноль можно поочередно увидеть </a:t>
            </a:r>
            <a:endParaRPr lang="ru-RU" sz="2700" b="0" u="none" strike="noStrike" dirty="0" smtClean="0">
              <a:solidFill>
                <a:srgbClr val="000000"/>
              </a:solidFill>
              <a:effectLst/>
              <a:highlight>
                <a:srgbClr val="FFFFFF"/>
              </a:highlight>
              <a:latin typeface="Hauss"/>
            </a:endParaRPr>
          </a:p>
          <a:p>
            <a:r>
              <a:rPr lang="ru-RU" sz="2700" b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число </a:t>
            </a:r>
            <a:r>
              <a:rPr lang="ru-RU" sz="2700" b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10 и надпись «руб», если менять угол зрения.</a:t>
            </a:r>
            <a:endParaRPr lang="en-US" sz="2700" dirty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xmlns="" id="{C1095753-EA7A-AF74-FFF3-73AF45BFBFFA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3"/>
          <a:stretch>
            <a:fillRect/>
          </a:stretch>
        </p:blipFill>
        <p:spPr>
          <a:xfrm>
            <a:off x="5881688" y="3467486"/>
            <a:ext cx="4491037" cy="201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xmlns="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1159310"/>
          </a:xfrm>
        </p:spPr>
        <p:txBody>
          <a:bodyPr/>
          <a:lstStyle/>
          <a:p>
            <a:pPr algn="ctr"/>
            <a:r>
              <a:rPr lang="ru-RU" sz="4000" dirty="0"/>
              <a:t>Что делать, если попалась фальшивка?</a:t>
            </a:r>
            <a:endParaRPr lang="en-US" sz="4000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xmlns="" id="{30A9A157-A62D-65D1-4F2F-37FB915C28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79366" y="4908901"/>
            <a:ext cx="6516938" cy="1599922"/>
          </a:xfrm>
        </p:spPr>
        <p:txBody>
          <a:bodyPr/>
          <a:lstStyle/>
          <a:p>
            <a:r>
              <a:rPr lang="ru-RU" b="1" i="0" u="none" strike="noStrike" dirty="0">
                <a:solidFill>
                  <a:srgbClr val="000000"/>
                </a:solidFill>
                <a:effectLst/>
                <a:latin typeface="Hauss"/>
              </a:rPr>
              <a:t>Правило 1.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 Проверять купюры нужно 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Hauss"/>
              </a:rPr>
              <a:t>до того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, как они окажутся в вашем кошельке. Если есть малейшие сомнения, попросите их заменить или откажитесь от сделки.</a:t>
            </a:r>
            <a:endParaRPr lang="x-none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B1BDC108-E8E2-2BF3-9726-55BBF64183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8589" y="1817445"/>
            <a:ext cx="8207715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059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2A871D-B15E-C971-7C85-0AF173E38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540" y="1656271"/>
            <a:ext cx="5296618" cy="447710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500" b="1" i="0" u="none" strike="noStrike" dirty="0">
                <a:solidFill>
                  <a:srgbClr val="000000"/>
                </a:solidFill>
                <a:effectLst/>
                <a:latin typeface="Hauss"/>
              </a:rPr>
              <a:t>Правило 2.</a:t>
            </a:r>
            <a:r>
              <a:rPr lang="ru-RU" sz="25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 Если вы обнаружили </a:t>
            </a: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/>
            </a:r>
            <a:b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</a:b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подозрительную </a:t>
            </a:r>
            <a:r>
              <a:rPr lang="ru-RU" sz="25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банкноту </a:t>
            </a: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уже </a:t>
            </a:r>
            <a:b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</a:br>
            <a:r>
              <a:rPr lang="ru-RU" sz="2500" b="0" dirty="0">
                <a:solidFill>
                  <a:srgbClr val="000000"/>
                </a:solidFill>
                <a:highlight>
                  <a:srgbClr val="FFFFFF"/>
                </a:highlight>
                <a:latin typeface="Hauss"/>
              </a:rPr>
              <a:t/>
            </a:r>
            <a:br>
              <a:rPr lang="ru-RU" sz="2500" b="0" dirty="0">
                <a:solidFill>
                  <a:srgbClr val="000000"/>
                </a:solidFill>
                <a:highlight>
                  <a:srgbClr val="FFFFFF"/>
                </a:highlight>
                <a:latin typeface="Hauss"/>
              </a:rPr>
            </a:b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у</a:t>
            </a:r>
            <a:r>
              <a:rPr lang="ru-RU" sz="25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 себя в бумажнике, </a:t>
            </a: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/>
            </a:r>
            <a:b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</a:b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ни</a:t>
            </a:r>
            <a:r>
              <a:rPr lang="ru-RU" sz="25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 в коем случае </a:t>
            </a:r>
            <a:r>
              <a:rPr lang="ru-RU" sz="2500" b="0" i="1" u="none" strike="noStrike" dirty="0">
                <a:solidFill>
                  <a:srgbClr val="000000"/>
                </a:solidFill>
                <a:effectLst/>
                <a:latin typeface="Hauss"/>
              </a:rPr>
              <a:t>не пытайтесь ей расплатиться</a:t>
            </a:r>
            <a:r>
              <a:rPr lang="ru-RU" sz="25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. </a:t>
            </a: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/>
            </a:r>
            <a:b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</a:br>
            <a:r>
              <a:rPr lang="ru-RU" sz="2500" b="0" dirty="0">
                <a:solidFill>
                  <a:srgbClr val="000000"/>
                </a:solidFill>
                <a:highlight>
                  <a:srgbClr val="FFFFFF"/>
                </a:highlight>
                <a:latin typeface="Hauss"/>
              </a:rPr>
              <a:t/>
            </a:r>
            <a:br>
              <a:rPr lang="ru-RU" sz="2500" b="0" dirty="0">
                <a:solidFill>
                  <a:srgbClr val="000000"/>
                </a:solidFill>
                <a:highlight>
                  <a:srgbClr val="FFFFFF"/>
                </a:highlight>
                <a:latin typeface="Hauss"/>
              </a:rPr>
            </a:b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Если </a:t>
            </a:r>
            <a:r>
              <a:rPr lang="ru-RU" sz="25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она и правда поддельная, самое меньшее, что вас ждет, — долгие объяснения с полицией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.</a:t>
            </a:r>
            <a:endParaRPr lang="en-US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2E69B4D1-6F1D-D146-92B5-323EA33CAE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9168" y="584006"/>
            <a:ext cx="6412832" cy="563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64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13" y="1630725"/>
            <a:ext cx="6901132" cy="3553750"/>
          </a:xfrm>
        </p:spPr>
        <p:txBody>
          <a:bodyPr/>
          <a:lstStyle/>
          <a:p>
            <a:r>
              <a:rPr lang="ru-RU" sz="2500" b="1" i="0" u="none" strike="noStrike" dirty="0">
                <a:solidFill>
                  <a:srgbClr val="000000"/>
                </a:solidFill>
                <a:effectLst/>
                <a:latin typeface="Hauss"/>
              </a:rPr>
              <a:t>Правило 3.</a:t>
            </a:r>
            <a:r>
              <a:rPr lang="ru-RU" sz="25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 Отнесите сомнительную купюру в любой банк</a:t>
            </a: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.</a:t>
            </a:r>
            <a:b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</a:b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/>
            </a:r>
            <a:b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</a:br>
            <a:r>
              <a:rPr lang="ru-RU" sz="2500" b="0" i="0" u="none" strike="noStrike" dirty="0" smtClean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 </a:t>
            </a:r>
            <a:r>
              <a:rPr lang="ru-RU" sz="25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Возможно, деньги подлинные, </a:t>
            </a:r>
            <a:r>
              <a:rPr lang="ru-RU" sz="2500" b="0" i="0" strike="noStrike" dirty="0">
                <a:solidFill>
                  <a:srgbClr val="1070A7"/>
                </a:solidFill>
                <a:effectLst/>
                <a:latin typeface="Hauss"/>
                <a:hlinkClick r:id="rId3"/>
              </a:rPr>
              <a:t>просто поврежденные</a:t>
            </a:r>
            <a:r>
              <a:rPr lang="ru-RU" sz="25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auss"/>
              </a:rPr>
              <a:t> — тогда ваш бюджет не пострадает.</a:t>
            </a:r>
            <a:endParaRPr lang="en-US" sz="2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2DF0B09-951B-D4D3-BB7F-162D0B24D971}"/>
              </a:ext>
            </a:extLst>
          </p:cNvPr>
          <p:cNvSpPr txBox="1"/>
          <p:nvPr/>
        </p:nvSpPr>
        <p:spPr>
          <a:xfrm>
            <a:off x="6290176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x-none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B59F67E4-6707-C800-F899-29A3B8F4FA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0966" y="1630725"/>
            <a:ext cx="5305245" cy="498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76889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D24F1A-6251-4B9A-A918-7D6F3A8F7E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0FE134-9032-4C7F-BC57-C7DE3F833363}">
  <ds:schemaRefs>
    <ds:schemaRef ds:uri="http://schemas.microsoft.com/office/2006/metadata/properties"/>
    <ds:schemaRef ds:uri="http://www.w3.org/2000/xmlns/"/>
    <ds:schemaRef ds:uri="71af3243-3dd4-4a8d-8c0d-dd76da1f02a5"/>
    <ds:schemaRef ds:uri="http://schemas.microsoft.com/sharepoint/v3"/>
    <ds:schemaRef ds:uri="http://www.w3.org/2001/XMLSchema-instance"/>
    <ds:schemaRef ds:uri="http://schemas.microsoft.com/office/infopath/2007/PartnerControls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A8A8ECD1-788F-484B-9043-D957FCFDF1FA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102</Words>
  <Application>Microsoft Office PowerPoint</Application>
  <PresentationFormat>Широкоэкранный</PresentationFormat>
  <Paragraphs>34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Franklin Gothic Demi</vt:lpstr>
      <vt:lpstr>Hauss</vt:lpstr>
      <vt:lpstr>Custom</vt:lpstr>
      <vt:lpstr>Выполнила: студентка гр. 31ПД-21В2 Джабраилова Амалия Заминовна </vt:lpstr>
      <vt:lpstr>Как проверить подлинность денег</vt:lpstr>
      <vt:lpstr>  Когда и где не стоит проверять деньги?</vt:lpstr>
      <vt:lpstr>Презентация PowerPoint</vt:lpstr>
      <vt:lpstr>Как проверить деньги без специальных приборов?</vt:lpstr>
      <vt:lpstr>Интересный факт</vt:lpstr>
      <vt:lpstr>Что делать, если попалась фальшивка?</vt:lpstr>
      <vt:lpstr>Правило 2. Если вы обнаружили  подозрительную банкноту уже   у себя в бумажнике,  ни в коем случае не пытайтесь ей расплатиться.   Если она и правда поддельная, самое меньшее, что вас ждет, — долгие объяснения с полицией.</vt:lpstr>
      <vt:lpstr>Правило 3. Отнесите сомнительную купюру в любой банк.   Возможно, деньги подлинные, просто поврежденные — тогда ваш бюджет не пострадает.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Выполнила: студентка гр. 31ПД-21В2 Джабраилова Амалия Заминовна </dc:title>
  <dc:creator>амалия джабраилова</dc:creator>
  <cp:lastModifiedBy>КЛИЕНТ</cp:lastModifiedBy>
  <cp:revision>3</cp:revision>
  <dcterms:created xsi:type="dcterms:W3CDTF">2024-04-15T09:28:35Z</dcterms:created>
  <dcterms:modified xsi:type="dcterms:W3CDTF">2024-04-15T12:08:38Z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