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77" r:id="rId5"/>
    <p:sldId id="276" r:id="rId6"/>
    <p:sldId id="278" r:id="rId7"/>
    <p:sldId id="280" r:id="rId8"/>
    <p:sldId id="281" r:id="rId9"/>
    <p:sldId id="283" r:id="rId10"/>
    <p:sldId id="264" r:id="rId11"/>
    <p:sldId id="265" r:id="rId12"/>
    <p:sldId id="266" r:id="rId13"/>
    <p:sldId id="268" r:id="rId14"/>
    <p:sldId id="269" r:id="rId15"/>
    <p:sldId id="270" r:id="rId16"/>
    <p:sldId id="282" r:id="rId17"/>
    <p:sldId id="271"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90" autoAdjust="0"/>
    <p:restoredTop sz="94660"/>
  </p:normalViewPr>
  <p:slideViewPr>
    <p:cSldViewPr>
      <p:cViewPr>
        <p:scale>
          <a:sx n="66" d="100"/>
          <a:sy n="66" d="100"/>
        </p:scale>
        <p:origin x="-1963" y="-4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6.2755127831243443E-2"/>
          <c:y val="6.9482285588087958E-2"/>
          <c:w val="0.72125848157869199"/>
          <c:h val="0.8119379252350738"/>
        </c:manualLayout>
      </c:layout>
      <c:barChart>
        <c:barDir val="col"/>
        <c:grouping val="clustered"/>
        <c:ser>
          <c:idx val="0"/>
          <c:order val="0"/>
          <c:tx>
            <c:strRef>
              <c:f>Лист1!$B$1</c:f>
              <c:strCache>
                <c:ptCount val="1"/>
                <c:pt idx="0">
                  <c:v>Кол-во чел.</c:v>
                </c:pt>
              </c:strCache>
            </c:strRef>
          </c:tx>
          <c:cat>
            <c:strRef>
              <c:f>Лист1!$A$2:$A$3</c:f>
              <c:strCache>
                <c:ptCount val="2"/>
                <c:pt idx="0">
                  <c:v>да</c:v>
                </c:pt>
                <c:pt idx="1">
                  <c:v>нет</c:v>
                </c:pt>
              </c:strCache>
            </c:strRef>
          </c:cat>
          <c:val>
            <c:numRef>
              <c:f>Лист1!$B$2:$B$3</c:f>
              <c:numCache>
                <c:formatCode>General</c:formatCode>
                <c:ptCount val="2"/>
                <c:pt idx="0">
                  <c:v>5</c:v>
                </c:pt>
                <c:pt idx="1">
                  <c:v>15</c:v>
                </c:pt>
              </c:numCache>
            </c:numRef>
          </c:val>
        </c:ser>
        <c:axId val="111875968"/>
        <c:axId val="111877504"/>
      </c:barChart>
      <c:catAx>
        <c:axId val="111875968"/>
        <c:scaling>
          <c:orientation val="minMax"/>
        </c:scaling>
        <c:axPos val="b"/>
        <c:tickLblPos val="nextTo"/>
        <c:crossAx val="111877504"/>
        <c:crosses val="autoZero"/>
        <c:auto val="1"/>
        <c:lblAlgn val="ctr"/>
        <c:lblOffset val="100"/>
      </c:catAx>
      <c:valAx>
        <c:axId val="111877504"/>
        <c:scaling>
          <c:orientation val="minMax"/>
        </c:scaling>
        <c:axPos val="l"/>
        <c:majorGridlines/>
        <c:numFmt formatCode="General" sourceLinked="1"/>
        <c:tickLblPos val="nextTo"/>
        <c:crossAx val="111875968"/>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1334756232394012"/>
          <c:y val="5.6354923376513433E-2"/>
          <c:w val="0.72432157518771689"/>
          <c:h val="0.81254457708915462"/>
        </c:manualLayout>
      </c:layout>
      <c:barChart>
        <c:barDir val="col"/>
        <c:grouping val="clustered"/>
        <c:ser>
          <c:idx val="0"/>
          <c:order val="0"/>
          <c:tx>
            <c:strRef>
              <c:f>Лист1!$B$1</c:f>
              <c:strCache>
                <c:ptCount val="1"/>
                <c:pt idx="0">
                  <c:v>Кол-во чел.</c:v>
                </c:pt>
              </c:strCache>
            </c:strRef>
          </c:tx>
          <c:cat>
            <c:strRef>
              <c:f>Лист1!$A$2:$A$4</c:f>
              <c:strCache>
                <c:ptCount val="3"/>
                <c:pt idx="0">
                  <c:v>углеводную</c:v>
                </c:pt>
                <c:pt idx="1">
                  <c:v>белковую</c:v>
                </c:pt>
                <c:pt idx="2">
                  <c:v>жировую</c:v>
                </c:pt>
              </c:strCache>
            </c:strRef>
          </c:cat>
          <c:val>
            <c:numRef>
              <c:f>Лист1!$B$2:$B$4</c:f>
              <c:numCache>
                <c:formatCode>General</c:formatCode>
                <c:ptCount val="3"/>
                <c:pt idx="0">
                  <c:v>9</c:v>
                </c:pt>
                <c:pt idx="1">
                  <c:v>10</c:v>
                </c:pt>
                <c:pt idx="2">
                  <c:v>0</c:v>
                </c:pt>
              </c:numCache>
            </c:numRef>
          </c:val>
        </c:ser>
        <c:axId val="111913600"/>
        <c:axId val="111915392"/>
      </c:barChart>
      <c:catAx>
        <c:axId val="111913600"/>
        <c:scaling>
          <c:orientation val="minMax"/>
        </c:scaling>
        <c:axPos val="b"/>
        <c:tickLblPos val="nextTo"/>
        <c:crossAx val="111915392"/>
        <c:crosses val="autoZero"/>
        <c:auto val="1"/>
        <c:lblAlgn val="ctr"/>
        <c:lblOffset val="100"/>
      </c:catAx>
      <c:valAx>
        <c:axId val="111915392"/>
        <c:scaling>
          <c:orientation val="minMax"/>
        </c:scaling>
        <c:axPos val="l"/>
        <c:majorGridlines/>
        <c:numFmt formatCode="General" sourceLinked="1"/>
        <c:tickLblPos val="nextTo"/>
        <c:crossAx val="111913600"/>
        <c:crosses val="autoZero"/>
        <c:crossBetween val="between"/>
      </c:valAx>
      <c:spPr>
        <a:noFill/>
        <a:ln w="25400">
          <a:noFill/>
        </a:ln>
      </c:spPr>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Кол-во чел.</c:v>
                </c:pt>
              </c:strCache>
            </c:strRef>
          </c:tx>
          <c:cat>
            <c:strRef>
              <c:f>Лист1!$A$2:$A$4</c:f>
              <c:strCache>
                <c:ptCount val="3"/>
                <c:pt idx="0">
                  <c:v>давление</c:v>
                </c:pt>
                <c:pt idx="1">
                  <c:v>температура</c:v>
                </c:pt>
                <c:pt idx="2">
                  <c:v>внешняя среда</c:v>
                </c:pt>
              </c:strCache>
            </c:strRef>
          </c:cat>
          <c:val>
            <c:numRef>
              <c:f>Лист1!$B$2:$B$4</c:f>
              <c:numCache>
                <c:formatCode>General</c:formatCode>
                <c:ptCount val="3"/>
                <c:pt idx="0">
                  <c:v>6</c:v>
                </c:pt>
                <c:pt idx="1">
                  <c:v>7</c:v>
                </c:pt>
                <c:pt idx="2">
                  <c:v>4</c:v>
                </c:pt>
              </c:numCache>
            </c:numRef>
          </c:val>
        </c:ser>
        <c:axId val="112795008"/>
        <c:axId val="112796800"/>
      </c:barChart>
      <c:catAx>
        <c:axId val="112795008"/>
        <c:scaling>
          <c:orientation val="minMax"/>
        </c:scaling>
        <c:axPos val="b"/>
        <c:tickLblPos val="nextTo"/>
        <c:crossAx val="112796800"/>
        <c:crosses val="autoZero"/>
        <c:auto val="1"/>
        <c:lblAlgn val="ctr"/>
        <c:lblOffset val="100"/>
      </c:catAx>
      <c:valAx>
        <c:axId val="112796800"/>
        <c:scaling>
          <c:orientation val="minMax"/>
        </c:scaling>
        <c:axPos val="l"/>
        <c:majorGridlines/>
        <c:numFmt formatCode="General" sourceLinked="1"/>
        <c:tickLblPos val="nextTo"/>
        <c:crossAx val="112795008"/>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Кол-во чел.</c:v>
                </c:pt>
              </c:strCache>
            </c:strRef>
          </c:tx>
          <c:cat>
            <c:strRef>
              <c:f>Лист1!$A$2:$A$4</c:f>
              <c:strCache>
                <c:ptCount val="3"/>
                <c:pt idx="0">
                  <c:v>замедляют</c:v>
                </c:pt>
                <c:pt idx="1">
                  <c:v>не влияют </c:v>
                </c:pt>
                <c:pt idx="2">
                  <c:v>ускоряют</c:v>
                </c:pt>
              </c:strCache>
            </c:strRef>
          </c:cat>
          <c:val>
            <c:numRef>
              <c:f>Лист1!$B$2:$B$4</c:f>
              <c:numCache>
                <c:formatCode>General</c:formatCode>
                <c:ptCount val="3"/>
                <c:pt idx="0">
                  <c:v>1</c:v>
                </c:pt>
                <c:pt idx="1">
                  <c:v>0</c:v>
                </c:pt>
                <c:pt idx="2">
                  <c:v>19</c:v>
                </c:pt>
              </c:numCache>
            </c:numRef>
          </c:val>
        </c:ser>
        <c:axId val="112984448"/>
        <c:axId val="112985984"/>
      </c:barChart>
      <c:catAx>
        <c:axId val="112984448"/>
        <c:scaling>
          <c:orientation val="minMax"/>
        </c:scaling>
        <c:axPos val="b"/>
        <c:numFmt formatCode="General" sourceLinked="1"/>
        <c:tickLblPos val="nextTo"/>
        <c:crossAx val="112985984"/>
        <c:crosses val="autoZero"/>
        <c:auto val="1"/>
        <c:lblAlgn val="ctr"/>
        <c:lblOffset val="100"/>
      </c:catAx>
      <c:valAx>
        <c:axId val="112985984"/>
        <c:scaling>
          <c:orientation val="minMax"/>
        </c:scaling>
        <c:axPos val="l"/>
        <c:majorGridlines/>
        <c:numFmt formatCode="General" sourceLinked="1"/>
        <c:tickLblPos val="nextTo"/>
        <c:crossAx val="112984448"/>
        <c:crosses val="autoZero"/>
        <c:crossBetween val="between"/>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0182196313009358"/>
          <c:y val="5.8297191328655532E-2"/>
          <c:w val="0.7352414006043807"/>
          <c:h val="0.79802515563345011"/>
        </c:manualLayout>
      </c:layout>
      <c:barChart>
        <c:barDir val="col"/>
        <c:grouping val="clustered"/>
        <c:ser>
          <c:idx val="0"/>
          <c:order val="0"/>
          <c:tx>
            <c:strRef>
              <c:f>Лист1!$B$1</c:f>
              <c:strCache>
                <c:ptCount val="1"/>
                <c:pt idx="0">
                  <c:v>Кол-во чел.</c:v>
                </c:pt>
              </c:strCache>
            </c:strRef>
          </c:tx>
          <c:cat>
            <c:strRef>
              <c:f>Лист1!$A$2:$A$4</c:f>
              <c:strCache>
                <c:ptCount val="3"/>
                <c:pt idx="0">
                  <c:v>только одну реакцию или группу однотипных</c:v>
                </c:pt>
                <c:pt idx="1">
                  <c:v>несколько разнотипных реакций</c:v>
                </c:pt>
                <c:pt idx="2">
                  <c:v>однотипные и разнотипные реакции</c:v>
                </c:pt>
              </c:strCache>
            </c:strRef>
          </c:cat>
          <c:val>
            <c:numRef>
              <c:f>Лист1!$B$2:$B$4</c:f>
              <c:numCache>
                <c:formatCode>General</c:formatCode>
                <c:ptCount val="3"/>
                <c:pt idx="0">
                  <c:v>7</c:v>
                </c:pt>
                <c:pt idx="1">
                  <c:v>7</c:v>
                </c:pt>
                <c:pt idx="2">
                  <c:v>3</c:v>
                </c:pt>
              </c:numCache>
            </c:numRef>
          </c:val>
        </c:ser>
        <c:axId val="113022464"/>
        <c:axId val="113024000"/>
      </c:barChart>
      <c:catAx>
        <c:axId val="113022464"/>
        <c:scaling>
          <c:orientation val="minMax"/>
        </c:scaling>
        <c:axPos val="b"/>
        <c:tickLblPos val="nextTo"/>
        <c:crossAx val="113024000"/>
        <c:crosses val="autoZero"/>
        <c:auto val="1"/>
        <c:lblAlgn val="ctr"/>
        <c:lblOffset val="100"/>
      </c:catAx>
      <c:valAx>
        <c:axId val="113024000"/>
        <c:scaling>
          <c:orientation val="minMax"/>
        </c:scaling>
        <c:axPos val="l"/>
        <c:majorGridlines/>
        <c:numFmt formatCode="General" sourceLinked="1"/>
        <c:tickLblPos val="nextTo"/>
        <c:crossAx val="113022464"/>
        <c:crosses val="autoZero"/>
        <c:crossBetween val="between"/>
      </c:valAx>
    </c:plotArea>
    <c:legend>
      <c:legendPos val="r"/>
      <c:layout/>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591C1F-86B2-415C-B452-20704E12055F}" type="datetimeFigureOut">
              <a:rPr lang="ru-RU" smtClean="0"/>
              <a:pPr/>
              <a:t>20.05.2023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876F22E-34EB-45F1-A385-897403BBEEE4}"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91C1F-86B2-415C-B452-20704E12055F}" type="datetimeFigureOut">
              <a:rPr lang="ru-RU" smtClean="0"/>
              <a:pPr/>
              <a:t>20.05.2023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6F22E-34EB-45F1-A385-897403BBEEE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785926"/>
            <a:ext cx="7772400" cy="1184906"/>
          </a:xfrm>
        </p:spPr>
        <p:txBody>
          <a:bodyPr>
            <a:noAutofit/>
          </a:bodyPr>
          <a:lstStyle/>
          <a:p>
            <a:r>
              <a:rPr lang="ru-RU" sz="3200" dirty="0" smtClean="0">
                <a:solidFill>
                  <a:srgbClr val="C00000"/>
                </a:solidFill>
                <a:latin typeface="Times New Roman" pitchFamily="18" charset="0"/>
                <a:cs typeface="Times New Roman" pitchFamily="18" charset="0"/>
              </a:rPr>
              <a:t>Исследовательская </a:t>
            </a:r>
            <a:r>
              <a:rPr lang="ru-RU" sz="3200" dirty="0" smtClean="0">
                <a:solidFill>
                  <a:srgbClr val="C00000"/>
                </a:solidFill>
                <a:latin typeface="Times New Roman" pitchFamily="18" charset="0"/>
                <a:cs typeface="Times New Roman" pitchFamily="18" charset="0"/>
              </a:rPr>
              <a:t>работа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Тема: «Ферменты − биологические катализаторы»</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285984" y="3571876"/>
            <a:ext cx="6400800" cy="1752600"/>
          </a:xfrm>
        </p:spPr>
        <p:txBody>
          <a:bodyPr>
            <a:normAutofit fontScale="70000" lnSpcReduction="20000"/>
          </a:bodyPr>
          <a:lstStyle/>
          <a:p>
            <a:pPr algn="r"/>
            <a:r>
              <a:rPr lang="ru-RU" b="1" dirty="0" smtClean="0">
                <a:solidFill>
                  <a:schemeClr val="tx1"/>
                </a:solidFill>
              </a:rPr>
              <a:t>Выполнила:</a:t>
            </a:r>
            <a:r>
              <a:rPr lang="ru-RU" dirty="0" smtClean="0">
                <a:solidFill>
                  <a:schemeClr val="tx1"/>
                </a:solidFill>
              </a:rPr>
              <a:t> ученица </a:t>
            </a:r>
            <a:r>
              <a:rPr lang="ru-RU" dirty="0" smtClean="0">
                <a:solidFill>
                  <a:schemeClr val="tx1"/>
                </a:solidFill>
              </a:rPr>
              <a:t>10 класса</a:t>
            </a:r>
          </a:p>
          <a:p>
            <a:pPr algn="r"/>
            <a:r>
              <a:rPr lang="ru-RU" dirty="0" smtClean="0">
                <a:solidFill>
                  <a:schemeClr val="tx1"/>
                </a:solidFill>
              </a:rPr>
              <a:t>МОУ «Комсомольская СШ» </a:t>
            </a:r>
          </a:p>
          <a:p>
            <a:pPr algn="r"/>
            <a:r>
              <a:rPr lang="ru-RU" dirty="0" err="1" smtClean="0">
                <a:solidFill>
                  <a:schemeClr val="tx1"/>
                </a:solidFill>
              </a:rPr>
              <a:t>Атеева</a:t>
            </a:r>
            <a:r>
              <a:rPr lang="ru-RU" dirty="0" smtClean="0">
                <a:solidFill>
                  <a:schemeClr val="tx1"/>
                </a:solidFill>
              </a:rPr>
              <a:t> </a:t>
            </a:r>
            <a:r>
              <a:rPr lang="ru-RU" dirty="0" err="1" smtClean="0">
                <a:solidFill>
                  <a:schemeClr val="tx1"/>
                </a:solidFill>
              </a:rPr>
              <a:t>Аделина</a:t>
            </a:r>
            <a:endParaRPr lang="ru-RU" dirty="0" smtClean="0">
              <a:solidFill>
                <a:schemeClr val="tx1"/>
              </a:solidFill>
            </a:endParaRPr>
          </a:p>
          <a:p>
            <a:pPr algn="r"/>
            <a:r>
              <a:rPr lang="ru-RU" b="1" dirty="0" smtClean="0">
                <a:solidFill>
                  <a:schemeClr val="tx1"/>
                </a:solidFill>
              </a:rPr>
              <a:t>Руководитель:</a:t>
            </a:r>
            <a:r>
              <a:rPr lang="ru-RU" dirty="0" smtClean="0">
                <a:solidFill>
                  <a:schemeClr val="tx1"/>
                </a:solidFill>
              </a:rPr>
              <a:t> учитель химии </a:t>
            </a:r>
          </a:p>
          <a:p>
            <a:pPr algn="r"/>
            <a:r>
              <a:rPr lang="ru-RU" dirty="0" smtClean="0">
                <a:solidFill>
                  <a:schemeClr val="tx1"/>
                </a:solidFill>
              </a:rPr>
              <a:t> </a:t>
            </a:r>
            <a:r>
              <a:rPr lang="ru-RU" dirty="0" err="1" smtClean="0">
                <a:solidFill>
                  <a:schemeClr val="tx1"/>
                </a:solidFill>
              </a:rPr>
              <a:t>Адресова</a:t>
            </a:r>
            <a:r>
              <a:rPr lang="ru-RU" dirty="0" smtClean="0">
                <a:solidFill>
                  <a:schemeClr val="tx1"/>
                </a:solidFill>
              </a:rPr>
              <a:t> </a:t>
            </a:r>
            <a:r>
              <a:rPr lang="ru-RU" dirty="0" err="1" smtClean="0">
                <a:solidFill>
                  <a:schemeClr val="tx1"/>
                </a:solidFill>
              </a:rPr>
              <a:t>Гульнара</a:t>
            </a:r>
            <a:r>
              <a:rPr lang="ru-RU" dirty="0" smtClean="0">
                <a:solidFill>
                  <a:schemeClr val="tx1"/>
                </a:solidFill>
              </a:rPr>
              <a:t> </a:t>
            </a:r>
            <a:r>
              <a:rPr lang="ru-RU" dirty="0" err="1" smtClean="0">
                <a:solidFill>
                  <a:schemeClr val="tx1"/>
                </a:solidFill>
              </a:rPr>
              <a:t>Ризыковна</a:t>
            </a:r>
            <a:endParaRPr lang="ru-RU" dirty="0" smtClean="0">
              <a:solidFill>
                <a:schemeClr val="tx1"/>
              </a:solidFill>
            </a:endParaRPr>
          </a:p>
          <a:p>
            <a:pPr algn="r"/>
            <a:endParaRPr lang="ru-RU" dirty="0" smtClean="0">
              <a:solidFill>
                <a:schemeClr val="tx1"/>
              </a:solidFill>
            </a:endParaRPr>
          </a:p>
          <a:p>
            <a:endParaRPr lang="ru-RU" dirty="0"/>
          </a:p>
        </p:txBody>
      </p:sp>
      <p:sp>
        <p:nvSpPr>
          <p:cNvPr id="5" name="Прямоугольник 4"/>
          <p:cNvSpPr/>
          <p:nvPr/>
        </p:nvSpPr>
        <p:spPr>
          <a:xfrm>
            <a:off x="2627784" y="5949280"/>
            <a:ext cx="1589346" cy="646331"/>
          </a:xfrm>
          <a:prstGeom prst="rect">
            <a:avLst/>
          </a:prstGeom>
        </p:spPr>
        <p:txBody>
          <a:bodyPr wrap="none">
            <a:spAutoFit/>
          </a:bodyPr>
          <a:lstStyle/>
          <a:p>
            <a:r>
              <a:rPr lang="ru-RU" dirty="0" smtClean="0"/>
              <a:t>с.Комсомолец</a:t>
            </a:r>
          </a:p>
          <a:p>
            <a:r>
              <a:rPr lang="ru-RU" dirty="0" smtClean="0"/>
              <a:t>2023 год</a:t>
            </a:r>
            <a:endParaRPr lang="ru-RU" dirty="0"/>
          </a:p>
        </p:txBody>
      </p:sp>
      <p:pic>
        <p:nvPicPr>
          <p:cNvPr id="6" name="Picture 4">
            <a:extLst>
              <a:ext uri="{FF2B5EF4-FFF2-40B4-BE49-F238E27FC236}">
                <a16:creationId xmlns:a16="http://schemas.microsoft.com/office/drawing/2014/main" xmlns="" id="{EC08077E-6B22-4895-85DB-3DECB7695C4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934159"/>
            <a:ext cx="3960440" cy="27498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Заголовок 1"/>
          <p:cNvSpPr txBox="1">
            <a:spLocks/>
          </p:cNvSpPr>
          <p:nvPr/>
        </p:nvSpPr>
        <p:spPr>
          <a:xfrm>
            <a:off x="785786" y="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dirty="0" smtClean="0">
                <a:latin typeface="Times New Roman" pitchFamily="18" charset="0"/>
                <a:ea typeface="+mj-ea"/>
                <a:cs typeface="Times New Roman" pitchFamily="18" charset="0"/>
              </a:rPr>
              <a:t>м</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униципальное</a:t>
            </a:r>
            <a:r>
              <a:rPr kumimoji="0" lang="ru-RU" sz="2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общеобразовательное учреждение</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aseline="0" dirty="0" smtClean="0">
                <a:latin typeface="Times New Roman" pitchFamily="18" charset="0"/>
                <a:ea typeface="+mj-ea"/>
                <a:cs typeface="Times New Roman" pitchFamily="18" charset="0"/>
              </a:rPr>
              <a:t>«Комсомольская средняя школа»</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Николаевского муниципального района</a:t>
            </a:r>
            <a:endParaRPr kumimoji="0" lang="ru-RU"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678577400"/>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smtClean="0">
                <a:latin typeface="Times New Roman" pitchFamily="18" charset="0"/>
                <a:cs typeface="Times New Roman" pitchFamily="18" charset="0"/>
              </a:rPr>
              <a:t>Анкетирование учащихся по теме: «Что я знаю о ферментах?»</a:t>
            </a:r>
            <a:endParaRPr lang="ru-RU" sz="2200" b="1" dirty="0">
              <a:latin typeface="Times New Roman" pitchFamily="18" charset="0"/>
              <a:cs typeface="Times New Roman" pitchFamily="18" charset="0"/>
            </a:endParaRPr>
          </a:p>
        </p:txBody>
      </p:sp>
      <p:sp>
        <p:nvSpPr>
          <p:cNvPr id="3" name="Текст 2"/>
          <p:cNvSpPr>
            <a:spLocks noGrp="1"/>
          </p:cNvSpPr>
          <p:nvPr>
            <p:ph type="body" idx="1"/>
          </p:nvPr>
        </p:nvSpPr>
        <p:spPr>
          <a:xfrm>
            <a:off x="467544" y="1556792"/>
            <a:ext cx="4040188" cy="1389831"/>
          </a:xfrm>
        </p:spPr>
        <p:txBody>
          <a:bodyPr>
            <a:noAutofit/>
          </a:bodyPr>
          <a:lstStyle/>
          <a:p>
            <a:r>
              <a:rPr lang="ru-RU" sz="2200" b="0" dirty="0" smtClean="0">
                <a:latin typeface="Times New Roman" pitchFamily="18" charset="0"/>
                <a:cs typeface="Times New Roman" pitchFamily="18" charset="0"/>
              </a:rPr>
              <a:t/>
            </a:r>
            <a:br>
              <a:rPr lang="ru-RU" sz="2200" b="0" dirty="0" smtClean="0">
                <a:latin typeface="Times New Roman" pitchFamily="18" charset="0"/>
                <a:cs typeface="Times New Roman" pitchFamily="18" charset="0"/>
              </a:rPr>
            </a:br>
            <a:r>
              <a:rPr lang="ru-RU" sz="2200" b="0" dirty="0" smtClean="0">
                <a:latin typeface="Times New Roman" pitchFamily="18" charset="0"/>
                <a:cs typeface="Times New Roman" pitchFamily="18" charset="0"/>
              </a:rPr>
              <a:t>1. Знаете ли Вы, что такое фермент? </a:t>
            </a:r>
            <a:br>
              <a:rPr lang="ru-RU" sz="2200" b="0" dirty="0" smtClean="0">
                <a:latin typeface="Times New Roman" pitchFamily="18" charset="0"/>
                <a:cs typeface="Times New Roman" pitchFamily="18" charset="0"/>
              </a:rPr>
            </a:br>
            <a:r>
              <a:rPr lang="ru-RU" sz="2200" b="0" dirty="0" smtClean="0">
                <a:latin typeface="Times New Roman" pitchFamily="18" charset="0"/>
                <a:cs typeface="Times New Roman" pitchFamily="18" charset="0"/>
              </a:rPr>
              <a:t>А) Да;               Б) нет.</a:t>
            </a:r>
            <a:br>
              <a:rPr lang="ru-RU" sz="2200" b="0" dirty="0" smtClean="0">
                <a:latin typeface="Times New Roman" pitchFamily="18" charset="0"/>
                <a:cs typeface="Times New Roman" pitchFamily="18" charset="0"/>
              </a:rPr>
            </a:br>
            <a:endParaRPr lang="ru-RU" sz="2200" b="0"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499992" y="1556792"/>
            <a:ext cx="4463899" cy="1506384"/>
          </a:xfrm>
        </p:spPr>
        <p:txBody>
          <a:bodyPr>
            <a:noAutofit/>
          </a:bodyPr>
          <a:lstStyle/>
          <a:p>
            <a:r>
              <a:rPr lang="ru-RU" sz="2200" b="0" dirty="0" smtClean="0">
                <a:latin typeface="Times New Roman" pitchFamily="18" charset="0"/>
                <a:cs typeface="Times New Roman" pitchFamily="18" charset="0"/>
              </a:rPr>
              <a:t>2. Какую природу имеет фермент?</a:t>
            </a:r>
          </a:p>
          <a:p>
            <a:r>
              <a:rPr lang="ru-RU" sz="2200" b="0" dirty="0" smtClean="0">
                <a:latin typeface="Times New Roman" pitchFamily="18" charset="0"/>
                <a:cs typeface="Times New Roman" pitchFamily="18" charset="0"/>
              </a:rPr>
              <a:t>А) Углеводную;     Б) белковую;      В) жировую.</a:t>
            </a:r>
          </a:p>
          <a:p>
            <a:endParaRPr lang="ru-RU" sz="2200" b="0" dirty="0">
              <a:latin typeface="Times New Roman" pitchFamily="18" charset="0"/>
              <a:cs typeface="Times New Roman" pitchFamily="18" charset="0"/>
            </a:endParaRPr>
          </a:p>
        </p:txBody>
      </p:sp>
      <p:sp>
        <p:nvSpPr>
          <p:cNvPr id="10" name="Содержимое 9"/>
          <p:cNvSpPr>
            <a:spLocks noGrp="1"/>
          </p:cNvSpPr>
          <p:nvPr>
            <p:ph sz="quarter" idx="4"/>
          </p:nvPr>
        </p:nvSpPr>
        <p:spPr>
          <a:xfrm>
            <a:off x="4643438" y="3071810"/>
            <a:ext cx="4257676" cy="2825761"/>
          </a:xfrm>
        </p:spPr>
        <p:txBody>
          <a:bodyPr/>
          <a:lstStyle/>
          <a:p>
            <a:endParaRPr lang="ru-RU" dirty="0"/>
          </a:p>
        </p:txBody>
      </p:sp>
      <p:graphicFrame>
        <p:nvGraphicFramePr>
          <p:cNvPr id="7" name="Диаграмма 6"/>
          <p:cNvGraphicFramePr/>
          <p:nvPr/>
        </p:nvGraphicFramePr>
        <p:xfrm>
          <a:off x="285720" y="3071810"/>
          <a:ext cx="3786214" cy="27289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3786182" y="2928934"/>
          <a:ext cx="5200650" cy="2952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904672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smtClean="0">
                <a:latin typeface="Times New Roman" pitchFamily="18" charset="0"/>
                <a:cs typeface="Times New Roman" pitchFamily="18" charset="0"/>
              </a:rPr>
              <a:t>Анкетирование учащихся по теме: «Что я знаю о ферментах?»</a:t>
            </a:r>
            <a:endParaRPr lang="ru-RU" sz="2200" b="1" dirty="0">
              <a:latin typeface="Times New Roman" pitchFamily="18" charset="0"/>
              <a:cs typeface="Times New Roman" pitchFamily="18" charset="0"/>
            </a:endParaRPr>
          </a:p>
        </p:txBody>
      </p:sp>
      <p:sp>
        <p:nvSpPr>
          <p:cNvPr id="3" name="Текст 2"/>
          <p:cNvSpPr>
            <a:spLocks noGrp="1"/>
          </p:cNvSpPr>
          <p:nvPr>
            <p:ph type="body" idx="1"/>
          </p:nvPr>
        </p:nvSpPr>
        <p:spPr>
          <a:xfrm>
            <a:off x="323528" y="2132856"/>
            <a:ext cx="4248472" cy="1440160"/>
          </a:xfrm>
        </p:spPr>
        <p:txBody>
          <a:bodyPr>
            <a:noAutofit/>
          </a:bodyPr>
          <a:lstStyle/>
          <a:p>
            <a:r>
              <a:rPr lang="ru-RU" sz="2200" b="0" dirty="0" smtClean="0">
                <a:latin typeface="Times New Roman" pitchFamily="18" charset="0"/>
                <a:cs typeface="Times New Roman" pitchFamily="18" charset="0"/>
              </a:rPr>
              <a:t>3. Как влияют ферменты на скорость химических реакций в живом организме? </a:t>
            </a:r>
          </a:p>
          <a:p>
            <a:r>
              <a:rPr lang="ru-RU" sz="2200" b="0" dirty="0" smtClean="0">
                <a:latin typeface="Times New Roman" pitchFamily="18" charset="0"/>
                <a:cs typeface="Times New Roman" pitchFamily="18" charset="0"/>
              </a:rPr>
              <a:t>А) Замедляют;     Б) не влияют;      В) ускоряют.</a:t>
            </a:r>
          </a:p>
          <a:p>
            <a:endParaRPr lang="ru-RU" sz="2200" b="0"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644008" y="1772816"/>
            <a:ext cx="4041775" cy="1533847"/>
          </a:xfrm>
        </p:spPr>
        <p:txBody>
          <a:bodyPr>
            <a:normAutofit/>
          </a:bodyPr>
          <a:lstStyle/>
          <a:p>
            <a:r>
              <a:rPr lang="ru-RU" sz="2200" b="0" dirty="0" smtClean="0">
                <a:latin typeface="Times New Roman" pitchFamily="18" charset="0"/>
                <a:cs typeface="Times New Roman" pitchFamily="18" charset="0"/>
              </a:rPr>
              <a:t>4. Какой фактор влияет на активность ферментов?</a:t>
            </a:r>
          </a:p>
          <a:p>
            <a:r>
              <a:rPr lang="ru-RU" sz="2200" b="0" dirty="0" smtClean="0">
                <a:latin typeface="Times New Roman" pitchFamily="18" charset="0"/>
                <a:cs typeface="Times New Roman" pitchFamily="18" charset="0"/>
              </a:rPr>
              <a:t>А) Давление;     Б) температура;     В) внешняя среда.</a:t>
            </a:r>
          </a:p>
          <a:p>
            <a:endParaRPr lang="ru-RU" sz="2200" b="0" dirty="0">
              <a:latin typeface="Times New Roman" pitchFamily="18" charset="0"/>
              <a:cs typeface="Times New Roman" pitchFamily="18" charset="0"/>
            </a:endParaRPr>
          </a:p>
        </p:txBody>
      </p:sp>
      <p:graphicFrame>
        <p:nvGraphicFramePr>
          <p:cNvPr id="10" name="Содержимое 9"/>
          <p:cNvGraphicFramePr>
            <a:graphicFrameLocks noGrp="1"/>
          </p:cNvGraphicFramePr>
          <p:nvPr>
            <p:ph sz="quarter" idx="4"/>
          </p:nvPr>
        </p:nvGraphicFramePr>
        <p:xfrm>
          <a:off x="4643438" y="3071810"/>
          <a:ext cx="4214842" cy="3379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nvGraphicFramePr>
        <p:xfrm>
          <a:off x="0" y="3214686"/>
          <a:ext cx="4643438" cy="3328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31515357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r>
              <a:rPr lang="ru-RU" sz="2200" b="1" dirty="0" smtClean="0">
                <a:latin typeface="Times New Roman" pitchFamily="18" charset="0"/>
                <a:cs typeface="Times New Roman" pitchFamily="18" charset="0"/>
              </a:rPr>
              <a:t>Анкетирование учащихся по теме: «Что я знаю о ферментах?»</a:t>
            </a:r>
            <a:endParaRPr lang="ru-RU" sz="2200" b="1" dirty="0">
              <a:latin typeface="Times New Roman" pitchFamily="18" charset="0"/>
              <a:cs typeface="Times New Roman" pitchFamily="18" charset="0"/>
            </a:endParaRPr>
          </a:p>
        </p:txBody>
      </p:sp>
      <p:sp>
        <p:nvSpPr>
          <p:cNvPr id="3" name="Текст 2"/>
          <p:cNvSpPr>
            <a:spLocks noGrp="1"/>
          </p:cNvSpPr>
          <p:nvPr>
            <p:ph type="body" idx="1"/>
          </p:nvPr>
        </p:nvSpPr>
        <p:spPr>
          <a:xfrm>
            <a:off x="467544" y="1412776"/>
            <a:ext cx="4320480" cy="2232248"/>
          </a:xfrm>
        </p:spPr>
        <p:txBody>
          <a:bodyPr>
            <a:normAutofit fontScale="40000" lnSpcReduction="20000"/>
          </a:bodyPr>
          <a:lstStyle/>
          <a:p>
            <a:r>
              <a:rPr lang="ru-RU" sz="5500" b="0" dirty="0" smtClean="0">
                <a:latin typeface="Times New Roman" pitchFamily="18" charset="0"/>
                <a:cs typeface="Times New Roman" pitchFamily="18" charset="0"/>
              </a:rPr>
              <a:t>5. Каждый фермент ускоряет </a:t>
            </a:r>
          </a:p>
          <a:p>
            <a:r>
              <a:rPr lang="ru-RU" sz="5500" b="0" dirty="0" smtClean="0">
                <a:latin typeface="Times New Roman" pitchFamily="18" charset="0"/>
                <a:cs typeface="Times New Roman" pitchFamily="18" charset="0"/>
              </a:rPr>
              <a:t>А) только одну реакцию или группу однотипных;</a:t>
            </a:r>
          </a:p>
          <a:p>
            <a:r>
              <a:rPr lang="ru-RU" sz="5500" b="0" dirty="0" smtClean="0">
                <a:latin typeface="Times New Roman" pitchFamily="18" charset="0"/>
                <a:cs typeface="Times New Roman" pitchFamily="18" charset="0"/>
              </a:rPr>
              <a:t>Б) несколько разнотипных реакций;</a:t>
            </a:r>
          </a:p>
          <a:p>
            <a:r>
              <a:rPr lang="ru-RU" sz="5500" b="0" dirty="0" smtClean="0">
                <a:latin typeface="Times New Roman" pitchFamily="18" charset="0"/>
                <a:cs typeface="Times New Roman" pitchFamily="18" charset="0"/>
              </a:rPr>
              <a:t>В) однотипные и разнотипные реакции.</a:t>
            </a:r>
          </a:p>
          <a:p>
            <a:endParaRPr lang="ru-RU" b="0" dirty="0">
              <a:latin typeface="Times New Roman" pitchFamily="18" charset="0"/>
              <a:cs typeface="Times New Roman" pitchFamily="18" charset="0"/>
            </a:endParaRPr>
          </a:p>
        </p:txBody>
      </p:sp>
      <p:graphicFrame>
        <p:nvGraphicFramePr>
          <p:cNvPr id="8" name="Содержимое 7"/>
          <p:cNvGraphicFramePr>
            <a:graphicFrameLocks noGrp="1"/>
          </p:cNvGraphicFramePr>
          <p:nvPr>
            <p:ph sz="half" idx="2"/>
          </p:nvPr>
        </p:nvGraphicFramePr>
        <p:xfrm>
          <a:off x="357158" y="3500438"/>
          <a:ext cx="4286280" cy="3197229"/>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4"/>
          <p:cNvSpPr>
            <a:spLocks noGrp="1"/>
          </p:cNvSpPr>
          <p:nvPr>
            <p:ph type="body" sz="quarter" idx="3"/>
          </p:nvPr>
        </p:nvSpPr>
        <p:spPr>
          <a:xfrm>
            <a:off x="4716016" y="1340768"/>
            <a:ext cx="3970784" cy="3744415"/>
          </a:xfrm>
        </p:spPr>
        <p:txBody>
          <a:bodyPr>
            <a:normAutofit fontScale="55000" lnSpcReduction="20000"/>
          </a:bodyPr>
          <a:lstStyle/>
          <a:p>
            <a:endParaRPr lang="ru-RU" u="sng" dirty="0" smtClean="0"/>
          </a:p>
          <a:p>
            <a:r>
              <a:rPr lang="ru-RU" sz="3600" u="sng" dirty="0" smtClean="0">
                <a:latin typeface="Times New Roman" pitchFamily="18" charset="0"/>
                <a:cs typeface="Times New Roman" pitchFamily="18" charset="0"/>
              </a:rPr>
              <a:t>Вывод</a:t>
            </a:r>
            <a:r>
              <a:rPr lang="ru-RU" sz="3800" b="0" dirty="0" smtClean="0">
                <a:latin typeface="Times New Roman" pitchFamily="18" charset="0"/>
                <a:cs typeface="Times New Roman" pitchFamily="18" charset="0"/>
              </a:rPr>
              <a:t>: Проведя опрос, я </a:t>
            </a:r>
            <a:r>
              <a:rPr lang="ru-RU" sz="3800" b="0" dirty="0" smtClean="0">
                <a:latin typeface="Times New Roman" pitchFamily="18" charset="0"/>
                <a:cs typeface="Times New Roman" pitchFamily="18" charset="0"/>
              </a:rPr>
              <a:t>узнала, </a:t>
            </a:r>
            <a:r>
              <a:rPr lang="ru-RU" sz="3800" b="0" dirty="0" smtClean="0">
                <a:latin typeface="Times New Roman" pitchFamily="18" charset="0"/>
                <a:cs typeface="Times New Roman" pitchFamily="18" charset="0"/>
              </a:rPr>
              <a:t>что большинство людей не знает о природе ферментов, о том, какую роль они играют для нас. Большинство людей принимают препараты, содержащие ферменты, без назначения врача, принимая решение на основе собственных убеждений или по советам друзей! Не подозревая, какой вред эти препараты могут нанести</a:t>
            </a:r>
          </a:p>
          <a:p>
            <a:endParaRPr lang="ru-RU" b="0" dirty="0">
              <a:latin typeface="Times New Roman" pitchFamily="18" charset="0"/>
              <a:cs typeface="Times New Roman" pitchFamily="18" charset="0"/>
            </a:endParaRPr>
          </a:p>
        </p:txBody>
      </p:sp>
    </p:spTree>
    <p:extLst>
      <p:ext uri="{BB962C8B-B14F-4D97-AF65-F5344CB8AC3E}">
        <p14:creationId xmlns="" xmlns:p14="http://schemas.microsoft.com/office/powerpoint/2010/main" val="2256670280"/>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User\Downloads\IMG-20230409-WA0012.jpg"/>
          <p:cNvPicPr/>
          <p:nvPr/>
        </p:nvPicPr>
        <p:blipFill>
          <a:blip r:embed="rId2" cstate="print"/>
          <a:srcRect/>
          <a:stretch>
            <a:fillRect/>
          </a:stretch>
        </p:blipFill>
        <p:spPr bwMode="auto">
          <a:xfrm>
            <a:off x="611560" y="260648"/>
            <a:ext cx="4896544" cy="3238209"/>
          </a:xfrm>
          <a:prstGeom prst="rect">
            <a:avLst/>
          </a:prstGeom>
          <a:noFill/>
          <a:ln w="9525">
            <a:noFill/>
            <a:miter lim="800000"/>
            <a:headEnd/>
            <a:tailEnd/>
          </a:ln>
        </p:spPr>
      </p:pic>
      <p:pic>
        <p:nvPicPr>
          <p:cNvPr id="5" name="Рисунок 4" descr="C:\Users\User\Downloads\IMG-20230409-WA0008.jpg"/>
          <p:cNvPicPr/>
          <p:nvPr/>
        </p:nvPicPr>
        <p:blipFill>
          <a:blip r:embed="rId3" cstate="print"/>
          <a:srcRect/>
          <a:stretch>
            <a:fillRect/>
          </a:stretch>
        </p:blipFill>
        <p:spPr bwMode="auto">
          <a:xfrm>
            <a:off x="4572367" y="2492896"/>
            <a:ext cx="4571633" cy="2929557"/>
          </a:xfrm>
          <a:prstGeom prst="rect">
            <a:avLst/>
          </a:prstGeom>
          <a:noFill/>
          <a:ln w="9525">
            <a:noFill/>
            <a:miter lim="800000"/>
            <a:headEnd/>
            <a:tailEnd/>
          </a:ln>
        </p:spPr>
      </p:pic>
      <p:pic>
        <p:nvPicPr>
          <p:cNvPr id="6" name="Рисунок 5" descr="C:\Users\User\Downloads\IMG-20230409-WA0005.jpg"/>
          <p:cNvPicPr/>
          <p:nvPr/>
        </p:nvPicPr>
        <p:blipFill>
          <a:blip r:embed="rId4" cstate="print"/>
          <a:srcRect/>
          <a:stretch>
            <a:fillRect/>
          </a:stretch>
        </p:blipFill>
        <p:spPr bwMode="auto">
          <a:xfrm>
            <a:off x="611560" y="3573016"/>
            <a:ext cx="4051722" cy="3020789"/>
          </a:xfrm>
          <a:prstGeom prst="rect">
            <a:avLst/>
          </a:prstGeom>
          <a:noFill/>
          <a:ln w="9525">
            <a:noFill/>
            <a:miter lim="800000"/>
            <a:headEnd/>
            <a:tailEnd/>
          </a:ln>
        </p:spPr>
      </p:pic>
    </p:spTree>
    <p:extLst>
      <p:ext uri="{BB962C8B-B14F-4D97-AF65-F5344CB8AC3E}">
        <p14:creationId xmlns="" xmlns:p14="http://schemas.microsoft.com/office/powerpoint/2010/main" val="909161992"/>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User\Downloads\IMG_20230409_103442.jpg"/>
          <p:cNvPicPr/>
          <p:nvPr/>
        </p:nvPicPr>
        <p:blipFill>
          <a:blip r:embed="rId2" cstate="print"/>
          <a:srcRect/>
          <a:stretch>
            <a:fillRect/>
          </a:stretch>
        </p:blipFill>
        <p:spPr bwMode="auto">
          <a:xfrm>
            <a:off x="251520" y="260648"/>
            <a:ext cx="4824536" cy="4248472"/>
          </a:xfrm>
          <a:prstGeom prst="rect">
            <a:avLst/>
          </a:prstGeom>
          <a:noFill/>
          <a:ln w="9525">
            <a:noFill/>
            <a:miter lim="800000"/>
            <a:headEnd/>
            <a:tailEnd/>
          </a:ln>
        </p:spPr>
      </p:pic>
      <p:pic>
        <p:nvPicPr>
          <p:cNvPr id="6" name="Рисунок 5" descr="C:\Users\User\Downloads\IMG-20230409-WA0019.jpg"/>
          <p:cNvPicPr/>
          <p:nvPr/>
        </p:nvPicPr>
        <p:blipFill>
          <a:blip r:embed="rId3" cstate="print"/>
          <a:srcRect/>
          <a:stretch>
            <a:fillRect/>
          </a:stretch>
        </p:blipFill>
        <p:spPr bwMode="auto">
          <a:xfrm>
            <a:off x="5148064" y="2708920"/>
            <a:ext cx="3816424" cy="3535313"/>
          </a:xfrm>
          <a:prstGeom prst="rect">
            <a:avLst/>
          </a:prstGeom>
          <a:noFill/>
          <a:ln w="9525">
            <a:noFill/>
            <a:miter lim="800000"/>
            <a:headEnd/>
            <a:tailEnd/>
          </a:ln>
        </p:spPr>
      </p:pic>
    </p:spTree>
    <p:extLst>
      <p:ext uri="{BB962C8B-B14F-4D97-AF65-F5344CB8AC3E}">
        <p14:creationId xmlns="" xmlns:p14="http://schemas.microsoft.com/office/powerpoint/2010/main" val="1187166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ownloads\IMG-20230409-WA0004.jpg"/>
          <p:cNvPicPr/>
          <p:nvPr/>
        </p:nvPicPr>
        <p:blipFill>
          <a:blip r:embed="rId2" cstate="print"/>
          <a:srcRect/>
          <a:stretch>
            <a:fillRect/>
          </a:stretch>
        </p:blipFill>
        <p:spPr bwMode="auto">
          <a:xfrm>
            <a:off x="611560" y="332656"/>
            <a:ext cx="4680520" cy="3168352"/>
          </a:xfrm>
          <a:prstGeom prst="rect">
            <a:avLst/>
          </a:prstGeom>
          <a:noFill/>
          <a:ln w="9525">
            <a:noFill/>
            <a:miter lim="800000"/>
            <a:headEnd/>
            <a:tailEnd/>
          </a:ln>
        </p:spPr>
      </p:pic>
      <p:pic>
        <p:nvPicPr>
          <p:cNvPr id="3" name="Рисунок 2" descr="C:\Users\User\Downloads\IMG-20230409-WA0017.jpg"/>
          <p:cNvPicPr/>
          <p:nvPr/>
        </p:nvPicPr>
        <p:blipFill>
          <a:blip r:embed="rId3" cstate="print"/>
          <a:srcRect/>
          <a:stretch>
            <a:fillRect/>
          </a:stretch>
        </p:blipFill>
        <p:spPr bwMode="auto">
          <a:xfrm>
            <a:off x="6300192" y="188640"/>
            <a:ext cx="2590031" cy="2808312"/>
          </a:xfrm>
          <a:prstGeom prst="rect">
            <a:avLst/>
          </a:prstGeom>
          <a:noFill/>
          <a:ln w="9525">
            <a:noFill/>
            <a:miter lim="800000"/>
            <a:headEnd/>
            <a:tailEnd/>
          </a:ln>
        </p:spPr>
      </p:pic>
      <p:pic>
        <p:nvPicPr>
          <p:cNvPr id="4" name="Рисунок 3" descr="C:\Users\User\Downloads\IMG-20230409-WA0014.jpg"/>
          <p:cNvPicPr/>
          <p:nvPr/>
        </p:nvPicPr>
        <p:blipFill>
          <a:blip r:embed="rId4" cstate="print"/>
          <a:srcRect/>
          <a:stretch>
            <a:fillRect/>
          </a:stretch>
        </p:blipFill>
        <p:spPr bwMode="auto">
          <a:xfrm>
            <a:off x="971600" y="3789040"/>
            <a:ext cx="4102224" cy="2880320"/>
          </a:xfrm>
          <a:prstGeom prst="rect">
            <a:avLst/>
          </a:prstGeom>
          <a:noFill/>
          <a:ln w="9525">
            <a:noFill/>
            <a:miter lim="800000"/>
            <a:headEnd/>
            <a:tailEnd/>
          </a:ln>
        </p:spPr>
      </p:pic>
      <p:pic>
        <p:nvPicPr>
          <p:cNvPr id="8" name="Рисунок 7" descr="C:\Users\User\Downloads\IMG_20230409_103431.jpg"/>
          <p:cNvPicPr/>
          <p:nvPr/>
        </p:nvPicPr>
        <p:blipFill>
          <a:blip r:embed="rId5" cstate="print"/>
          <a:srcRect/>
          <a:stretch>
            <a:fillRect/>
          </a:stretch>
        </p:blipFill>
        <p:spPr bwMode="auto">
          <a:xfrm>
            <a:off x="5652120" y="3068960"/>
            <a:ext cx="3055987" cy="3573016"/>
          </a:xfrm>
          <a:prstGeom prst="rect">
            <a:avLst/>
          </a:prstGeom>
          <a:noFill/>
          <a:ln w="9525">
            <a:noFill/>
            <a:miter lim="800000"/>
            <a:headEnd/>
            <a:tailEnd/>
          </a:ln>
        </p:spPr>
      </p:pic>
    </p:spTree>
    <p:extLst>
      <p:ext uri="{BB962C8B-B14F-4D97-AF65-F5344CB8AC3E}">
        <p14:creationId xmlns="" xmlns:p14="http://schemas.microsoft.com/office/powerpoint/2010/main" val="2981886547"/>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1\Desktop\практика\IMG_3885.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5536" y="332656"/>
            <a:ext cx="4051301" cy="3038475"/>
          </a:xfrm>
          <a:prstGeom prst="rect">
            <a:avLst/>
          </a:prstGeom>
          <a:noFill/>
          <a:ln>
            <a:noFill/>
          </a:ln>
        </p:spPr>
      </p:pic>
      <p:pic>
        <p:nvPicPr>
          <p:cNvPr id="4" name="Рисунок 3" descr="C:\Users\1\Desktop\практика\IMG_3888.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88024" y="980728"/>
            <a:ext cx="4089400" cy="3067049"/>
          </a:xfrm>
          <a:prstGeom prst="rect">
            <a:avLst/>
          </a:prstGeom>
          <a:noFill/>
          <a:ln>
            <a:noFill/>
          </a:ln>
        </p:spPr>
      </p:pic>
      <p:pic>
        <p:nvPicPr>
          <p:cNvPr id="5" name="Рисунок 4" descr="C:\Users\1\Desktop\практика\IMG_3887.JPG"/>
          <p:cNvPicPr/>
          <p:nvPr/>
        </p:nvPicPr>
        <p:blipFill rotWithShape="1">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30381" t="17" r="14578" b="-17"/>
          <a:stretch/>
        </p:blipFill>
        <p:spPr bwMode="auto">
          <a:xfrm rot="5400000">
            <a:off x="1309328" y="3091272"/>
            <a:ext cx="2852935" cy="3816424"/>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212976"/>
            <a:ext cx="8229600" cy="1143000"/>
          </a:xfrm>
        </p:spPr>
        <p:txBody>
          <a:bodyPr>
            <a:noAutofit/>
          </a:bodyPr>
          <a:lstStyle/>
          <a:p>
            <a:pPr algn="l"/>
            <a:r>
              <a:rPr lang="ru-RU" sz="2200" dirty="0" smtClean="0">
                <a:latin typeface="Times New Roman" pitchFamily="18" charset="0"/>
                <a:cs typeface="Times New Roman" pitchFamily="18" charset="0"/>
              </a:rPr>
              <a:t>                                             </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ВЫВОДЫ</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1. Ферменты – это вещества белковой природы, ускоряющие химические реакции, необходимые для функционирования живых организмов.</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2</a:t>
            </a:r>
            <a:r>
              <a:rPr lang="ru-RU"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Ферменты играют важную роль не только в живых организмах, но и хозяйственной деятельности человека, пищевой промышленности, медицине.</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3. </a:t>
            </a:r>
            <a:r>
              <a:rPr lang="ru-RU" sz="2200" dirty="0" smtClean="0">
                <a:latin typeface="Times New Roman" pitchFamily="18" charset="0"/>
                <a:cs typeface="Times New Roman" pitchFamily="18" charset="0"/>
              </a:rPr>
              <a:t>В живых организмах содержится фермент каталаза, расщепляющий пероксид водорода на воду и кислород</a:t>
            </a:r>
            <a:r>
              <a:rPr lang="ru-RU" sz="2200" dirty="0" smtClean="0">
                <a:latin typeface="Times New Roman" pitchFamily="18" charset="0"/>
                <a:cs typeface="Times New Roman" pitchFamily="18" charset="0"/>
              </a:rPr>
              <a:t>.</a:t>
            </a:r>
            <a:br>
              <a:rPr lang="ru-RU" sz="22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a:t>
            </a:r>
            <a:r>
              <a:rPr lang="ru-RU"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В слюне человека содержится фермент амилаза, который расщепляет крахмал до глюкозы и действует в слабощелочной среде при температуре человеческого тела.</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Tree>
    <p:extLst>
      <p:ext uri="{BB962C8B-B14F-4D97-AF65-F5344CB8AC3E}">
        <p14:creationId xmlns="" xmlns:p14="http://schemas.microsoft.com/office/powerpoint/2010/main" val="3389233900"/>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normAutofit/>
          </a:bodyPr>
          <a:lstStyle/>
          <a:p>
            <a:r>
              <a:rPr lang="ru-RU" sz="5400" b="1" dirty="0" smtClean="0"/>
              <a:t>Спасибо за внимание!</a:t>
            </a:r>
            <a:endParaRPr lang="ru-RU" sz="5400" b="1"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20888"/>
            <a:ext cx="8424936" cy="1143000"/>
          </a:xfrm>
        </p:spPr>
        <p:txBody>
          <a:bodyPr>
            <a:normAutofit fontScale="90000"/>
          </a:bodyPr>
          <a:lstStyle/>
          <a:p>
            <a:pPr algn="l"/>
            <a:r>
              <a:rPr lang="ru-RU" sz="2400" b="1" u="sng" dirty="0" smtClean="0">
                <a:latin typeface="Times New Roman" pitchFamily="18" charset="0"/>
                <a:cs typeface="Times New Roman" pitchFamily="18" charset="0"/>
              </a:rPr>
              <a:t>Цель работы</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изучить каталитическую активность ферментов.</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Для достижения цели были поставлены следующие </a:t>
            </a:r>
            <a:r>
              <a:rPr lang="ru-RU" sz="2400" u="sng" dirty="0" smtClean="0">
                <a:latin typeface="Times New Roman" pitchFamily="18" charset="0"/>
                <a:cs typeface="Times New Roman" pitchFamily="18" charset="0"/>
              </a:rPr>
              <a:t>задачи</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1.Изучить научную литературу по проблеме исследования.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2.Дать понятие фермента.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3.Изучить свойства ферментов.</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4.Рассмотреть механизм действия ферментов.</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5.Изучить классификацию ферментов.</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6.Познакомиться со значением ферментов.</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7. Провести анкетирование учащихся  по теме: «Что я знаю о ферментах?».</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8. Исследовать действие каталазы на пероксид водорода и амилазы на крахмал.</a:t>
            </a:r>
            <a:br>
              <a:rPr lang="ru-RU" sz="2400" dirty="0" smtClean="0">
                <a:latin typeface="Times New Roman" pitchFamily="18" charset="0"/>
                <a:cs typeface="Times New Roman" pitchFamily="18" charset="0"/>
              </a:rPr>
            </a:br>
            <a:r>
              <a:rPr lang="ru-RU" sz="2400" b="1" u="sng" dirty="0" smtClean="0">
                <a:latin typeface="Times New Roman" pitchFamily="18" charset="0"/>
                <a:cs typeface="Times New Roman" pitchFamily="18" charset="0"/>
              </a:rPr>
              <a:t>Гипотеза</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ферменты ускоряют химические реакции в живом организме.</a:t>
            </a: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241463415"/>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7387FC-7461-4DE1-ABA4-C9D63D381AD9}"/>
              </a:ext>
            </a:extLst>
          </p:cNvPr>
          <p:cNvSpPr>
            <a:spLocks noGrp="1"/>
          </p:cNvSpPr>
          <p:nvPr>
            <p:ph type="title"/>
          </p:nvPr>
        </p:nvSpPr>
        <p:spPr>
          <a:xfrm>
            <a:off x="595380" y="311104"/>
            <a:ext cx="8200603" cy="2167053"/>
          </a:xfrm>
        </p:spPr>
        <p:txBody>
          <a:bodyPr>
            <a:noAutofit/>
          </a:bodyPr>
          <a:lstStyle/>
          <a:p>
            <a:r>
              <a:rPr lang="en-US" sz="4800" b="1" i="1" dirty="0">
                <a:solidFill>
                  <a:srgbClr val="7030A0"/>
                </a:solidFill>
                <a:latin typeface="Times New Roman" panose="02020603050405020304" pitchFamily="18" charset="0"/>
                <a:cs typeface="Times New Roman" panose="02020603050405020304" pitchFamily="18" charset="0"/>
              </a:rPr>
              <a:t/>
            </a:r>
            <a:br>
              <a:rPr lang="en-US" sz="4800" b="1" i="1" dirty="0">
                <a:solidFill>
                  <a:srgbClr val="7030A0"/>
                </a:solidFill>
                <a:latin typeface="Times New Roman" panose="02020603050405020304" pitchFamily="18" charset="0"/>
                <a:cs typeface="Times New Roman" panose="02020603050405020304" pitchFamily="18" charset="0"/>
              </a:rPr>
            </a:br>
            <a:r>
              <a:rPr lang="en-US" sz="4800" b="1" i="1" dirty="0">
                <a:solidFill>
                  <a:srgbClr val="7030A0"/>
                </a:solidFill>
                <a:latin typeface="Times New Roman" panose="02020603050405020304" pitchFamily="18" charset="0"/>
                <a:cs typeface="Times New Roman" panose="02020603050405020304" pitchFamily="18" charset="0"/>
              </a:rPr>
              <a:t/>
            </a:r>
            <a:br>
              <a:rPr lang="en-US" sz="4800" b="1" i="1" dirty="0">
                <a:solidFill>
                  <a:srgbClr val="7030A0"/>
                </a:solidFill>
                <a:latin typeface="Times New Roman" panose="02020603050405020304" pitchFamily="18" charset="0"/>
                <a:cs typeface="Times New Roman" panose="02020603050405020304" pitchFamily="18" charset="0"/>
              </a:rPr>
            </a:br>
            <a:r>
              <a:rPr lang="en-US" sz="4800" b="1" i="1" dirty="0">
                <a:solidFill>
                  <a:srgbClr val="7030A0"/>
                </a:solidFill>
                <a:latin typeface="Times New Roman" panose="02020603050405020304" pitchFamily="18" charset="0"/>
                <a:cs typeface="Times New Roman" panose="02020603050405020304" pitchFamily="18" charset="0"/>
              </a:rPr>
              <a:t/>
            </a:r>
            <a:br>
              <a:rPr lang="en-US" sz="4800" b="1" i="1" dirty="0">
                <a:solidFill>
                  <a:srgbClr val="7030A0"/>
                </a:solidFill>
                <a:latin typeface="Times New Roman" panose="02020603050405020304" pitchFamily="18" charset="0"/>
                <a:cs typeface="Times New Roman" panose="02020603050405020304" pitchFamily="18" charset="0"/>
              </a:rPr>
            </a:br>
            <a:r>
              <a:rPr lang="ru-RU" sz="4800" b="1" i="1" dirty="0">
                <a:solidFill>
                  <a:srgbClr val="7030A0"/>
                </a:solidFill>
                <a:latin typeface="Times New Roman" panose="02020603050405020304" pitchFamily="18" charset="0"/>
                <a:cs typeface="Times New Roman" panose="02020603050405020304" pitchFamily="18" charset="0"/>
              </a:rPr>
              <a:t>Ферменты. Кто они?</a:t>
            </a:r>
            <a:r>
              <a:rPr lang="ru-RU" b="1" i="1" dirty="0">
                <a:latin typeface="Times New Roman" panose="02020603050405020304" pitchFamily="18" charset="0"/>
                <a:cs typeface="Times New Roman" panose="02020603050405020304" pitchFamily="18" charset="0"/>
              </a:rPr>
              <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
            </a:r>
            <a:br>
              <a:rPr lang="ru-RU" b="1" i="1"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23" name="Объект 22">
            <a:extLst>
              <a:ext uri="{FF2B5EF4-FFF2-40B4-BE49-F238E27FC236}">
                <a16:creationId xmlns:a16="http://schemas.microsoft.com/office/drawing/2014/main" xmlns="" id="{AD5D29AC-C316-4EBE-8421-FE73BB0F9B7A}"/>
              </a:ext>
            </a:extLst>
          </p:cNvPr>
          <p:cNvSpPr>
            <a:spLocks noGrp="1"/>
          </p:cNvSpPr>
          <p:nvPr>
            <p:ph idx="1"/>
          </p:nvPr>
        </p:nvSpPr>
        <p:spPr>
          <a:xfrm>
            <a:off x="348018" y="980728"/>
            <a:ext cx="8523028" cy="5742403"/>
          </a:xfrm>
        </p:spPr>
        <p:txBody>
          <a:bodyPr numCol="2">
            <a:normAutofit lnSpcReduction="10000"/>
          </a:bodyPr>
          <a:lstStyle/>
          <a:p>
            <a:pPr marL="0" indent="0">
              <a:buNone/>
            </a:pPr>
            <a:endParaRPr lang="ru-RU" b="1" i="1" dirty="0">
              <a:latin typeface="Times New Roman" panose="02020603050405020304" pitchFamily="18" charset="0"/>
              <a:cs typeface="Times New Roman" panose="02020603050405020304" pitchFamily="18" charset="0"/>
            </a:endParaRPr>
          </a:p>
          <a:p>
            <a:pPr marL="0" indent="0">
              <a:buNone/>
            </a:pPr>
            <a:endParaRPr lang="ru-RU" b="1" i="1" dirty="0">
              <a:latin typeface="Times New Roman" panose="02020603050405020304" pitchFamily="18" charset="0"/>
              <a:cs typeface="Times New Roman" panose="02020603050405020304" pitchFamily="18" charset="0"/>
            </a:endParaRPr>
          </a:p>
          <a:p>
            <a:pPr marL="0" indent="0">
              <a:buNone/>
            </a:pPr>
            <a:endParaRPr lang="ru-RU" b="1" i="1" dirty="0">
              <a:latin typeface="Times New Roman" panose="02020603050405020304" pitchFamily="18" charset="0"/>
              <a:cs typeface="Times New Roman" panose="02020603050405020304" pitchFamily="18" charset="0"/>
            </a:endParaRPr>
          </a:p>
          <a:p>
            <a:pPr marL="0" indent="0">
              <a:buNone/>
            </a:pPr>
            <a:endParaRPr lang="ru-RU" b="1" i="1" dirty="0">
              <a:latin typeface="Times New Roman" panose="02020603050405020304" pitchFamily="18" charset="0"/>
              <a:cs typeface="Times New Roman" panose="02020603050405020304" pitchFamily="18" charset="0"/>
            </a:endParaRPr>
          </a:p>
          <a:p>
            <a:pPr marL="0" indent="0">
              <a:buNone/>
            </a:pPr>
            <a:r>
              <a:rPr lang="ru-RU" b="1" i="1" dirty="0">
                <a:latin typeface="Times New Roman" panose="02020603050405020304" pitchFamily="18" charset="0"/>
                <a:cs typeface="Times New Roman" panose="02020603050405020304" pitchFamily="18" charset="0"/>
              </a:rPr>
              <a:t>Ферменты</a:t>
            </a:r>
            <a:r>
              <a:rPr lang="ru-RU" dirty="0">
                <a:latin typeface="Times New Roman" panose="02020603050405020304" pitchFamily="18" charset="0"/>
                <a:cs typeface="Times New Roman" panose="02020603050405020304" pitchFamily="18" charset="0"/>
              </a:rPr>
              <a:t> – белки, способные ускорять химические реакции в живых организмах, не входя в конечный состав продуктов реакции.</a:t>
            </a:r>
            <a:endParaRPr lang="ru-RU"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1800" dirty="0">
              <a:solidFill>
                <a:srgbClr val="FF0000"/>
              </a:solidFill>
              <a:latin typeface="Times New Roman" panose="02020603050405020304" pitchFamily="18" charset="0"/>
              <a:cs typeface="Times New Roman" panose="02020603050405020304" pitchFamily="18" charset="0"/>
            </a:endParaRPr>
          </a:p>
          <a:p>
            <a:pPr marL="0" indent="0">
              <a:buNone/>
            </a:pPr>
            <a:r>
              <a:rPr lang="ru-RU" sz="2400" b="1" u="sng" dirty="0">
                <a:solidFill>
                  <a:srgbClr val="FF0000"/>
                </a:solidFill>
                <a:latin typeface="Times New Roman" panose="02020603050405020304" pitchFamily="18" charset="0"/>
                <a:cs typeface="Times New Roman" panose="02020603050405020304" pitchFamily="18" charset="0"/>
              </a:rPr>
              <a:t>Роль в организме:</a:t>
            </a:r>
          </a:p>
          <a:p>
            <a:pPr marL="0" indent="0">
              <a:buNone/>
            </a:pPr>
            <a:r>
              <a:rPr lang="ru-RU" sz="2000" dirty="0">
                <a:latin typeface="Times New Roman" panose="02020603050405020304" pitchFamily="18" charset="0"/>
                <a:cs typeface="Times New Roman" panose="02020603050405020304" pitchFamily="18" charset="0"/>
              </a:rPr>
              <a:t>Биосинтез</a:t>
            </a:r>
          </a:p>
          <a:p>
            <a:pPr marL="0" indent="0">
              <a:buNone/>
            </a:pPr>
            <a:r>
              <a:rPr lang="ru-RU" sz="2000" dirty="0">
                <a:latin typeface="Times New Roman" panose="02020603050405020304" pitchFamily="18" charset="0"/>
                <a:cs typeface="Times New Roman" panose="02020603050405020304" pitchFamily="18" charset="0"/>
              </a:rPr>
              <a:t>очищение организма</a:t>
            </a:r>
          </a:p>
          <a:p>
            <a:pPr marL="0" indent="0">
              <a:buNone/>
            </a:pPr>
            <a:r>
              <a:rPr lang="ru-RU" sz="2000" dirty="0">
                <a:latin typeface="Times New Roman" panose="02020603050405020304" pitchFamily="18" charset="0"/>
                <a:cs typeface="Times New Roman" panose="02020603050405020304" pitchFamily="18" charset="0"/>
              </a:rPr>
              <a:t>реализация генетической информации</a:t>
            </a:r>
          </a:p>
          <a:p>
            <a:pPr marL="0" indent="0">
              <a:buNone/>
            </a:pPr>
            <a:r>
              <a:rPr lang="ru-RU" sz="2000" dirty="0">
                <a:latin typeface="Times New Roman" panose="02020603050405020304" pitchFamily="18" charset="0"/>
                <a:cs typeface="Times New Roman" panose="02020603050405020304" pitchFamily="18" charset="0"/>
              </a:rPr>
              <a:t>Дыхание</a:t>
            </a:r>
          </a:p>
          <a:p>
            <a:pPr marL="0" indent="0">
              <a:buNone/>
            </a:pPr>
            <a:r>
              <a:rPr lang="ru-RU" sz="2000" dirty="0">
                <a:latin typeface="Times New Roman" panose="02020603050405020304" pitchFamily="18" charset="0"/>
                <a:cs typeface="Times New Roman" panose="02020603050405020304" pitchFamily="18" charset="0"/>
              </a:rPr>
              <a:t> рост и деление клеток</a:t>
            </a:r>
          </a:p>
          <a:p>
            <a:pPr marL="0" indent="0">
              <a:buNone/>
            </a:pPr>
            <a:r>
              <a:rPr lang="ru-RU" sz="2000" dirty="0">
                <a:latin typeface="Times New Roman" panose="02020603050405020304" pitchFamily="18" charset="0"/>
                <a:cs typeface="Times New Roman" panose="02020603050405020304" pitchFamily="18" charset="0"/>
              </a:rPr>
              <a:t> работа сердца и центральной нервной системы</a:t>
            </a:r>
          </a:p>
          <a:p>
            <a:pPr marL="0" indent="0">
              <a:buNone/>
            </a:pPr>
            <a:r>
              <a:rPr lang="ru-RU" sz="2000" dirty="0">
                <a:latin typeface="Times New Roman" panose="02020603050405020304" pitchFamily="18" charset="0"/>
                <a:cs typeface="Times New Roman" panose="02020603050405020304" pitchFamily="18" charset="0"/>
              </a:rPr>
              <a:t> поддержка иммунитета </a:t>
            </a:r>
          </a:p>
          <a:p>
            <a:pPr marL="0" indent="0">
              <a:buNone/>
            </a:pPr>
            <a:r>
              <a:rPr lang="ru-RU" sz="2000" dirty="0">
                <a:latin typeface="Times New Roman" panose="02020603050405020304" pitchFamily="18" charset="0"/>
                <a:cs typeface="Times New Roman" panose="02020603050405020304" pitchFamily="18" charset="0"/>
              </a:rPr>
              <a:t>Звуковое и слуховое восприятие </a:t>
            </a:r>
          </a:p>
          <a:p>
            <a:pPr marL="0" indent="0">
              <a:buNone/>
            </a:pPr>
            <a:r>
              <a:rPr lang="ru-RU" sz="2000" dirty="0">
                <a:latin typeface="Times New Roman" panose="02020603050405020304" pitchFamily="18" charset="0"/>
                <a:cs typeface="Times New Roman" panose="02020603050405020304" pitchFamily="18" charset="0"/>
              </a:rPr>
              <a:t>и </a:t>
            </a:r>
            <a:r>
              <a:rPr lang="ru-RU" sz="2000" dirty="0" err="1">
                <a:latin typeface="Times New Roman" panose="02020603050405020304" pitchFamily="18" charset="0"/>
                <a:cs typeface="Times New Roman" panose="02020603050405020304" pitchFamily="18" charset="0"/>
              </a:rPr>
              <a:t>тд</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37641809"/>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17955D-DAE3-43C6-B034-35D0F09112AE}"/>
              </a:ext>
            </a:extLst>
          </p:cNvPr>
          <p:cNvSpPr>
            <a:spLocks noGrp="1"/>
          </p:cNvSpPr>
          <p:nvPr>
            <p:ph type="title"/>
          </p:nvPr>
        </p:nvSpPr>
        <p:spPr>
          <a:xfrm>
            <a:off x="807796" y="1"/>
            <a:ext cx="7773338" cy="704097"/>
          </a:xfrm>
        </p:spPr>
        <p:txBody>
          <a:bodyPr>
            <a:normAutofit fontScale="90000"/>
          </a:bodyPr>
          <a:lstStyle/>
          <a:p>
            <a:r>
              <a:rPr lang="ru-RU" b="1" i="1" dirty="0">
                <a:solidFill>
                  <a:srgbClr val="7030A0"/>
                </a:solidFill>
                <a:latin typeface="Times New Roman" panose="02020603050405020304" pitchFamily="18" charset="0"/>
                <a:cs typeface="Times New Roman" panose="02020603050405020304" pitchFamily="18" charset="0"/>
              </a:rPr>
              <a:t>Механизм работы ферментов</a:t>
            </a:r>
          </a:p>
        </p:txBody>
      </p:sp>
      <p:pic>
        <p:nvPicPr>
          <p:cNvPr id="5122" name="Picture 2">
            <a:extLst>
              <a:ext uri="{FF2B5EF4-FFF2-40B4-BE49-F238E27FC236}">
                <a16:creationId xmlns:a16="http://schemas.microsoft.com/office/drawing/2014/main" xmlns="" id="{0B41EBDC-260A-460D-A95F-41715725575B}"/>
              </a:ext>
            </a:extLst>
          </p:cNvPr>
          <p:cNvPicPr>
            <a:picLocks noGrp="1" noChangeAspect="1" noChangeArrowheads="1"/>
          </p:cNvPicPr>
          <p:nvPr>
            <p:ph sz="quarter" idx="4294967295"/>
          </p:nvPr>
        </p:nvPicPr>
        <p:blipFill rotWithShape="1">
          <a:blip r:embed="rId2" cstate="print">
            <a:extLst>
              <a:ext uri="{28A0092B-C50C-407E-A947-70E740481C1C}">
                <a14:useLocalDpi xmlns:a14="http://schemas.microsoft.com/office/drawing/2010/main" xmlns="" val="0"/>
              </a:ext>
            </a:extLst>
          </a:blip>
          <a:srcRect l="6149" t="19052" r="3961" b="4601"/>
          <a:stretch/>
        </p:blipFill>
        <p:spPr bwMode="auto">
          <a:xfrm>
            <a:off x="1196555" y="714356"/>
            <a:ext cx="6882051" cy="5837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06348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223BC0-CBBC-49DA-A24B-7D9E00E5B27E}"/>
              </a:ext>
            </a:extLst>
          </p:cNvPr>
          <p:cNvSpPr>
            <a:spLocks noGrp="1"/>
          </p:cNvSpPr>
          <p:nvPr>
            <p:ph type="title"/>
          </p:nvPr>
        </p:nvSpPr>
        <p:spPr>
          <a:xfrm>
            <a:off x="179512" y="-16329"/>
            <a:ext cx="8784976" cy="506186"/>
          </a:xfrm>
        </p:spPr>
        <p:txBody>
          <a:bodyPr>
            <a:noAutofit/>
          </a:bodyPr>
          <a:lstStyle/>
          <a:p>
            <a:r>
              <a:rPr lang="ru-RU" sz="3200" dirty="0">
                <a:solidFill>
                  <a:srgbClr val="7030A0"/>
                </a:solidFill>
                <a:latin typeface="Times New Roman" panose="02020603050405020304" pitchFamily="18" charset="0"/>
                <a:cs typeface="Times New Roman" panose="02020603050405020304" pitchFamily="18" charset="0"/>
              </a:rPr>
              <a:t>Пищеварительные</a:t>
            </a:r>
            <a:r>
              <a:rPr lang="ru-RU" sz="3200" dirty="0">
                <a:solidFill>
                  <a:srgbClr val="7030A0"/>
                </a:solidFill>
              </a:rPr>
              <a:t>                               </a:t>
            </a:r>
            <a:r>
              <a:rPr lang="ru-RU" sz="3200" dirty="0">
                <a:solidFill>
                  <a:srgbClr val="7030A0"/>
                </a:solidFill>
                <a:latin typeface="Times New Roman" panose="02020603050405020304" pitchFamily="18" charset="0"/>
                <a:cs typeface="Times New Roman" panose="02020603050405020304" pitchFamily="18" charset="0"/>
              </a:rPr>
              <a:t>Растительные</a:t>
            </a:r>
          </a:p>
        </p:txBody>
      </p:sp>
      <p:pic>
        <p:nvPicPr>
          <p:cNvPr id="6" name="Объект 5">
            <a:extLst>
              <a:ext uri="{FF2B5EF4-FFF2-40B4-BE49-F238E27FC236}">
                <a16:creationId xmlns:a16="http://schemas.microsoft.com/office/drawing/2014/main" xmlns="" id="{20E6F58E-0D10-4836-8283-19D20A2B93E7}"/>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5189" t="14478" r="25583" b="9643"/>
          <a:stretch/>
        </p:blipFill>
        <p:spPr>
          <a:xfrm>
            <a:off x="115058" y="570046"/>
            <a:ext cx="4004484" cy="3494314"/>
          </a:xfrm>
          <a:prstGeom prst="rect">
            <a:avLst/>
          </a:prstGeom>
          <a:ln>
            <a:noFill/>
          </a:ln>
          <a:effectLst>
            <a:outerShdw blurRad="292100" dist="139700" dir="2700000" algn="tl" rotWithShape="0">
              <a:srgbClr val="333333">
                <a:alpha val="65000"/>
              </a:srgbClr>
            </a:outerShdw>
          </a:effectLst>
        </p:spPr>
      </p:pic>
      <p:pic>
        <p:nvPicPr>
          <p:cNvPr id="7" name="Объект 3">
            <a:extLst>
              <a:ext uri="{FF2B5EF4-FFF2-40B4-BE49-F238E27FC236}">
                <a16:creationId xmlns:a16="http://schemas.microsoft.com/office/drawing/2014/main" xmlns="" id="{E974BA86-EAC6-444B-8A45-7610F88AD928}"/>
              </a:ext>
            </a:extLst>
          </p:cNvPr>
          <p:cNvPicPr>
            <a:picLocks noChangeAspect="1"/>
          </p:cNvPicPr>
          <p:nvPr/>
        </p:nvPicPr>
        <p:blipFill>
          <a:blip r:embed="rId3" cstate="print"/>
          <a:stretch>
            <a:fillRect/>
          </a:stretch>
        </p:blipFill>
        <p:spPr>
          <a:xfrm>
            <a:off x="4848166" y="567141"/>
            <a:ext cx="4119542" cy="349431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8F72E4EA-0ABA-4ED6-B1B6-90F56B20D6C9}"/>
              </a:ext>
            </a:extLst>
          </p:cNvPr>
          <p:cNvSpPr txBox="1"/>
          <p:nvPr/>
        </p:nvSpPr>
        <p:spPr>
          <a:xfrm>
            <a:off x="2743200" y="4061456"/>
            <a:ext cx="4124399" cy="584775"/>
          </a:xfrm>
          <a:prstGeom prst="rect">
            <a:avLst/>
          </a:prstGeom>
          <a:noFill/>
        </p:spPr>
        <p:txBody>
          <a:bodyPr wrap="none" rtlCol="0">
            <a:spAutoFit/>
          </a:bodyPr>
          <a:lstStyle/>
          <a:p>
            <a:r>
              <a:rPr lang="ru-RU" sz="3200" dirty="0">
                <a:latin typeface="Times New Roman" panose="02020603050405020304" pitchFamily="18" charset="0"/>
                <a:cs typeface="Times New Roman" panose="02020603050405020304" pitchFamily="18" charset="0"/>
              </a:rPr>
              <a:t> </a:t>
            </a:r>
            <a:r>
              <a:rPr lang="ru-RU" sz="3200" dirty="0">
                <a:solidFill>
                  <a:srgbClr val="7030A0"/>
                </a:solidFill>
                <a:latin typeface="Times New Roman" panose="02020603050405020304" pitchFamily="18" charset="0"/>
                <a:cs typeface="Times New Roman" panose="02020603050405020304" pitchFamily="18" charset="0"/>
              </a:rPr>
              <a:t>МЕТАБОЛИЧЕСКИЕ</a:t>
            </a:r>
            <a:endParaRPr lang="ru-RU" dirty="0">
              <a:solidFill>
                <a:srgbClr val="7030A0"/>
              </a:solidFill>
            </a:endParaRPr>
          </a:p>
        </p:txBody>
      </p:sp>
      <p:pic>
        <p:nvPicPr>
          <p:cNvPr id="1026" name="Picture 2">
            <a:extLst>
              <a:ext uri="{FF2B5EF4-FFF2-40B4-BE49-F238E27FC236}">
                <a16:creationId xmlns:a16="http://schemas.microsoft.com/office/drawing/2014/main" xmlns="" id="{2AF3B438-7546-476B-801C-F63B511640B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259" y="4650737"/>
            <a:ext cx="2579678" cy="2130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3904C8AE-C9D7-40FE-854A-8434CAEB9F3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28925" y="4816929"/>
            <a:ext cx="2836550" cy="1906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30" name="Picture 6">
            <a:extLst>
              <a:ext uri="{FF2B5EF4-FFF2-40B4-BE49-F238E27FC236}">
                <a16:creationId xmlns:a16="http://schemas.microsoft.com/office/drawing/2014/main" xmlns="" id="{BCB85D20-E7BB-42A5-9C79-372BDCCF16B8}"/>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33281" y="4618629"/>
            <a:ext cx="3143980" cy="2104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8320085"/>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EE4623-B9D7-4C1E-9128-132253EAC889}"/>
              </a:ext>
            </a:extLst>
          </p:cNvPr>
          <p:cNvSpPr>
            <a:spLocks noGrp="1"/>
          </p:cNvSpPr>
          <p:nvPr>
            <p:ph type="title"/>
          </p:nvPr>
        </p:nvSpPr>
        <p:spPr>
          <a:xfrm>
            <a:off x="685097" y="1"/>
            <a:ext cx="7773338" cy="926943"/>
          </a:xfrm>
        </p:spPr>
        <p:txBody>
          <a:bodyPr>
            <a:normAutofit/>
          </a:bodyPr>
          <a:lstStyle/>
          <a:p>
            <a:r>
              <a:rPr lang="ru-RU" sz="3200" b="1" i="1" dirty="0">
                <a:solidFill>
                  <a:srgbClr val="7030A0"/>
                </a:solidFill>
                <a:latin typeface="Times New Roman" panose="02020603050405020304" pitchFamily="18" charset="0"/>
                <a:cs typeface="Times New Roman" panose="02020603050405020304" pitchFamily="18" charset="0"/>
              </a:rPr>
              <a:t>Ферменты пищеварительной системы</a:t>
            </a:r>
          </a:p>
        </p:txBody>
      </p:sp>
      <p:pic>
        <p:nvPicPr>
          <p:cNvPr id="2050" name="Picture 2">
            <a:extLst>
              <a:ext uri="{FF2B5EF4-FFF2-40B4-BE49-F238E27FC236}">
                <a16:creationId xmlns:a16="http://schemas.microsoft.com/office/drawing/2014/main" xmlns="" id="{4D6FEFFD-D661-402E-8E20-625689062414}"/>
              </a:ext>
            </a:extLst>
          </p:cNvPr>
          <p:cNvPicPr>
            <a:picLocks noGrp="1" noChangeAspect="1" noChangeArrowheads="1"/>
          </p:cNvPicPr>
          <p:nvPr>
            <p:ph sz="quarter" idx="4294967295"/>
          </p:nvPr>
        </p:nvPicPr>
        <p:blipFill rotWithShape="1">
          <a:blip r:embed="rId2" cstate="print">
            <a:extLst>
              <a:ext uri="{28A0092B-C50C-407E-A947-70E740481C1C}">
                <a14:useLocalDpi xmlns:a14="http://schemas.microsoft.com/office/drawing/2010/main" xmlns="" val="0"/>
              </a:ext>
            </a:extLst>
          </a:blip>
          <a:srcRect l="5313" t="23819" r="5653" b="2154"/>
          <a:stretch/>
        </p:blipFill>
        <p:spPr bwMode="auto">
          <a:xfrm>
            <a:off x="1142976" y="857232"/>
            <a:ext cx="6775397" cy="5633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16547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4B44CF-EEDA-4269-9622-CAAFFB811932}"/>
              </a:ext>
            </a:extLst>
          </p:cNvPr>
          <p:cNvSpPr>
            <a:spLocks noGrp="1"/>
          </p:cNvSpPr>
          <p:nvPr>
            <p:ph type="title"/>
          </p:nvPr>
        </p:nvSpPr>
        <p:spPr>
          <a:xfrm>
            <a:off x="685331" y="402655"/>
            <a:ext cx="7773338" cy="671440"/>
          </a:xfrm>
        </p:spPr>
        <p:txBody>
          <a:bodyPr>
            <a:normAutofit fontScale="90000"/>
          </a:bodyPr>
          <a:lstStyle/>
          <a:p>
            <a:r>
              <a:rPr lang="ru-RU" b="1" i="1" dirty="0">
                <a:solidFill>
                  <a:srgbClr val="7030A0"/>
                </a:solidFill>
                <a:latin typeface="Times New Roman" panose="02020603050405020304" pitchFamily="18" charset="0"/>
                <a:cs typeface="Times New Roman" panose="02020603050405020304" pitchFamily="18" charset="0"/>
              </a:rPr>
              <a:t>Растительные ферменты</a:t>
            </a:r>
          </a:p>
        </p:txBody>
      </p:sp>
      <p:pic>
        <p:nvPicPr>
          <p:cNvPr id="4098" name="Picture 2">
            <a:extLst>
              <a:ext uri="{FF2B5EF4-FFF2-40B4-BE49-F238E27FC236}">
                <a16:creationId xmlns:a16="http://schemas.microsoft.com/office/drawing/2014/main" xmlns="" id="{C8AD6E07-56A3-43FA-B29B-FAAD5B11CF8F}"/>
              </a:ext>
            </a:extLst>
          </p:cNvPr>
          <p:cNvPicPr>
            <a:picLocks noGrp="1" noChangeAspect="1" noChangeArrowheads="1"/>
          </p:cNvPicPr>
          <p:nvPr>
            <p:ph sz="quarter" idx="4294967295"/>
          </p:nvPr>
        </p:nvPicPr>
        <p:blipFill rotWithShape="1">
          <a:blip r:embed="rId2" cstate="print">
            <a:extLst>
              <a:ext uri="{28A0092B-C50C-407E-A947-70E740481C1C}">
                <a14:useLocalDpi xmlns:a14="http://schemas.microsoft.com/office/drawing/2010/main" xmlns="" val="0"/>
              </a:ext>
            </a:extLst>
          </a:blip>
          <a:srcRect l="8166" t="24513" r="6120" b="4751"/>
          <a:stretch/>
        </p:blipFill>
        <p:spPr bwMode="auto">
          <a:xfrm>
            <a:off x="407106" y="2119128"/>
            <a:ext cx="3977116" cy="4417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0" name="Picture 4">
            <a:extLst>
              <a:ext uri="{FF2B5EF4-FFF2-40B4-BE49-F238E27FC236}">
                <a16:creationId xmlns:a16="http://schemas.microsoft.com/office/drawing/2014/main" xmlns="" id="{2EC5D346-3782-4EE1-A8A5-2398E26A0BF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1" y="1286367"/>
            <a:ext cx="4147457" cy="4417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0222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E8C859-088A-438D-AE2E-0AC6531F2D0E}"/>
              </a:ext>
            </a:extLst>
          </p:cNvPr>
          <p:cNvSpPr>
            <a:spLocks noGrp="1"/>
          </p:cNvSpPr>
          <p:nvPr>
            <p:ph type="title"/>
          </p:nvPr>
        </p:nvSpPr>
        <p:spPr>
          <a:xfrm>
            <a:off x="685331" y="128661"/>
            <a:ext cx="7773338" cy="671440"/>
          </a:xfrm>
        </p:spPr>
        <p:txBody>
          <a:bodyPr>
            <a:normAutofit fontScale="90000"/>
          </a:bodyPr>
          <a:lstStyle/>
          <a:p>
            <a:r>
              <a:rPr lang="ru-RU" b="1" i="1" dirty="0">
                <a:solidFill>
                  <a:srgbClr val="7030A0"/>
                </a:solidFill>
                <a:latin typeface="Times New Roman" panose="02020603050405020304" pitchFamily="18" charset="0"/>
                <a:cs typeface="Times New Roman" panose="02020603050405020304" pitchFamily="18" charset="0"/>
              </a:rPr>
              <a:t>Применение ферментов</a:t>
            </a:r>
          </a:p>
        </p:txBody>
      </p:sp>
      <p:pic>
        <p:nvPicPr>
          <p:cNvPr id="6148" name="Picture 4">
            <a:extLst>
              <a:ext uri="{FF2B5EF4-FFF2-40B4-BE49-F238E27FC236}">
                <a16:creationId xmlns:a16="http://schemas.microsoft.com/office/drawing/2014/main" xmlns="" id="{304050B3-E3C9-4AED-9270-7EAC4784F3B3}"/>
              </a:ext>
            </a:extLst>
          </p:cNvPr>
          <p:cNvPicPr>
            <a:picLocks noGrp="1" noChangeAspect="1" noChangeArrowheads="1"/>
          </p:cNvPicPr>
          <p:nvPr>
            <p:ph sz="quarter" idx="4294967295"/>
          </p:nvPr>
        </p:nvPicPr>
        <p:blipFill rotWithShape="1">
          <a:blip r:embed="rId2" cstate="print">
            <a:extLst>
              <a:ext uri="{28A0092B-C50C-407E-A947-70E740481C1C}">
                <a14:useLocalDpi xmlns:a14="http://schemas.microsoft.com/office/drawing/2010/main" xmlns="" val="0"/>
              </a:ext>
            </a:extLst>
          </a:blip>
          <a:srcRect l="3796" t="8927"/>
          <a:stretch/>
        </p:blipFill>
        <p:spPr bwMode="auto">
          <a:xfrm>
            <a:off x="1592036" y="865420"/>
            <a:ext cx="6098721" cy="5765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83677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heel(1)">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8229600" cy="1143000"/>
          </a:xfrm>
        </p:spPr>
        <p:txBody>
          <a:bodyPr>
            <a:noAutofit/>
          </a:bodyPr>
          <a:lstStyle/>
          <a:p>
            <a:r>
              <a:rPr lang="ru-RU"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АНКЕТИРОВАНИЕ</a:t>
            </a:r>
            <a:br>
              <a:rPr lang="ru-RU"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6600" b="1" dirty="0">
              <a:solidFill>
                <a:srgbClr val="7030A0"/>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TotalTime>
  <Words>305</Words>
  <Application>Microsoft Office PowerPoint</Application>
  <PresentationFormat>Экран (4:3)</PresentationFormat>
  <Paragraphs>60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Исследовательская работа Тема: «Ферменты − биологические катализаторы» </vt:lpstr>
      <vt:lpstr>Цель работы: изучить каталитическую активность ферментов. Для достижения цели были поставлены следующие задачи: 1.Изучить научную литературу по проблеме исследования. 2.Дать понятие фермента. 3.Изучить свойства ферментов. 4.Рассмотреть механизм действия ферментов. 5.Изучить классификацию ферментов. 6.Познакомиться со значением ферментов. 7. Провести анкетирование учащихся  по теме: «Что я знаю о ферментах?». 8. Исследовать действие каталазы на пероксид водорода и амилазы на крахмал. Гипотеза: ферменты ускоряют химические реакции в живом организме.</vt:lpstr>
      <vt:lpstr>   Ферменты. Кто они?  </vt:lpstr>
      <vt:lpstr>Механизм работы ферментов</vt:lpstr>
      <vt:lpstr>Пищеварительные                               Растительные</vt:lpstr>
      <vt:lpstr>Ферменты пищеварительной системы</vt:lpstr>
      <vt:lpstr>Растительные ферменты</vt:lpstr>
      <vt:lpstr>Применение ферментов</vt:lpstr>
      <vt:lpstr>АНКЕТИРОВАНИЕ </vt:lpstr>
      <vt:lpstr>Анкетирование учащихся по теме: «Что я знаю о ферментах?»</vt:lpstr>
      <vt:lpstr>Анкетирование учащихся по теме: «Что я знаю о ферментах?»</vt:lpstr>
      <vt:lpstr>Анкетирование учащихся по теме: «Что я знаю о ферментах?»</vt:lpstr>
      <vt:lpstr>Слайд 13</vt:lpstr>
      <vt:lpstr>Слайд 14</vt:lpstr>
      <vt:lpstr>Слайд 15</vt:lpstr>
      <vt:lpstr>Слайд 16</vt:lpstr>
      <vt:lpstr>                                                                                           ВЫВОДЫ 1. Ферменты – это вещества белковой природы, ускоряющие химические реакции, необходимые для функционирования живых организмов. 2. Ферменты играют важную роль не только в живых организмах, но и хозяйственной деятельности человека, пищевой промышленности, медицине. 3. В живых организмах содержится фермент каталаза, расщепляющий пероксид водорода на воду и кислород. 4. В слюне человека содержится фермент амилаза, который расщепляет крахмал до глюкозы и действует в слабощелочной среде при температуре человеческого тела.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Проектно-исследовательская работа Тема: «Ферменты − биологические катализаторы»</dc:title>
  <dc:creator>Сергей</dc:creator>
  <cp:lastModifiedBy>Ateev_Aldick</cp:lastModifiedBy>
  <cp:revision>37</cp:revision>
  <dcterms:created xsi:type="dcterms:W3CDTF">2019-11-25T16:36:37Z</dcterms:created>
  <dcterms:modified xsi:type="dcterms:W3CDTF">2023-05-20T09:11:23Z</dcterms:modified>
</cp:coreProperties>
</file>